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0.xml"/>
  <Override ContentType="application/vnd.openxmlformats-officedocument.presentationml.notesSlide+xml" PartName="/ppt/notesSlides/notesSlide1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17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8288000" cy="10287000"/>
  <p:notesSz cx="6858000" cy="9144000"/>
  <p:embeddedFontLst>
    <p:embeddedFont>
      <p:font typeface="Arimo Bold" charset="1" panose="020B0704020202020204"/>
      <p:regular r:id="rId20"/>
    </p:embeddedFont>
    <p:embeddedFont>
      <p:font typeface="Arial Bold" charset="1" panose="020B0802020202020204"/>
      <p:regular r:id="rId21"/>
    </p:embeddedFont>
    <p:embeddedFont>
      <p:font typeface="Arimo" charset="1" panose="020B0604020202020204"/>
      <p:regular r:id="rId22"/>
    </p:embeddedFont>
    <p:embeddedFont>
      <p:font typeface="Arial" charset="1" panose="020B0502020202020204"/>
      <p:regular r:id="rId25"/>
    </p:embeddedFont>
    <p:embeddedFont>
      <p:font typeface="Canva Sans Bold" charset="1" panose="020B0803030501040103"/>
      <p:regular r:id="rId27"/>
    </p:embeddedFont>
    <p:embeddedFont>
      <p:font typeface="Canva Sans" charset="1" panose="020B0503030501040103"/>
      <p:regular r:id="rId28"/>
    </p:embeddedFont>
    <p:embeddedFont>
      <p:font typeface="Canva Sans Italics" charset="1" panose="020B0503030501040103"/>
      <p:regular r:id="rId3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notesMasters/notesMaster1.xml" Type="http://schemas.openxmlformats.org/officeDocument/2006/relationships/notesMaster"/><Relationship Id="rId18" Target="theme/theme2.xml" Type="http://schemas.openxmlformats.org/officeDocument/2006/relationships/theme"/><Relationship Id="rId19" Target="notesSlides/notesSlide1.xml" Type="http://schemas.openxmlformats.org/officeDocument/2006/relationships/notesSlide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notesSlides/notesSlide2.xml" Type="http://schemas.openxmlformats.org/officeDocument/2006/relationships/notesSlide"/><Relationship Id="rId24" Target="notesSlides/notesSlide3.xml" Type="http://schemas.openxmlformats.org/officeDocument/2006/relationships/notesSlide"/><Relationship Id="rId25" Target="fonts/font25.fntdata" Type="http://schemas.openxmlformats.org/officeDocument/2006/relationships/font"/><Relationship Id="rId26" Target="notesSlides/notesSlide4.xml" Type="http://schemas.openxmlformats.org/officeDocument/2006/relationships/notesSlide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notesSlides/notesSlide5.xml" Type="http://schemas.openxmlformats.org/officeDocument/2006/relationships/notesSlide"/><Relationship Id="rId3" Target="viewProps.xml" Type="http://schemas.openxmlformats.org/officeDocument/2006/relationships/viewProps"/><Relationship Id="rId30" Target="notesSlides/notesSlide6.xml" Type="http://schemas.openxmlformats.org/officeDocument/2006/relationships/notesSlide"/><Relationship Id="rId31" Target="notesSlides/notesSlide7.xml" Type="http://schemas.openxmlformats.org/officeDocument/2006/relationships/notesSlide"/><Relationship Id="rId32" Target="notesSlides/notesSlide8.xml" Type="http://schemas.openxmlformats.org/officeDocument/2006/relationships/notesSlide"/><Relationship Id="rId33" Target="notesSlides/notesSlide9.xml" Type="http://schemas.openxmlformats.org/officeDocument/2006/relationships/notesSlide"/><Relationship Id="rId34" Target="fonts/font34.fntdata" Type="http://schemas.openxmlformats.org/officeDocument/2006/relationships/font"/><Relationship Id="rId35" Target="notesSlides/notesSlide10.xml" Type="http://schemas.openxmlformats.org/officeDocument/2006/relationships/notesSlide"/><Relationship Id="rId36" Target="notesSlides/notesSlide11.xml" Type="http://schemas.openxmlformats.org/officeDocument/2006/relationships/notes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_rels/notesSlide10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0.xml" Type="http://schemas.openxmlformats.org/officeDocument/2006/relationships/slide"/></Relationships>
</file>

<file path=ppt/notesSlides/_rels/notesSlide1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1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_rels/notesSlide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.xml" Type="http://schemas.openxmlformats.org/officeDocument/2006/relationships/slide"/></Relationships>
</file>

<file path=ppt/notesSlides/_rels/notesSlide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.xml" Type="http://schemas.openxmlformats.org/officeDocument/2006/relationships/slide"/></Relationships>
</file>

<file path=ppt/notesSlides/_rels/notesSlide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9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.png" Type="http://schemas.openxmlformats.org/officeDocument/2006/relationships/image"/><Relationship Id="rId4" Target="../media/image2.png" Type="http://schemas.openxmlformats.org/officeDocument/2006/relationships/image"/><Relationship Id="rId5" Target="../media/image3.png" Type="http://schemas.openxmlformats.org/officeDocument/2006/relationships/image"/><Relationship Id="rId6" Target="../media/image4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0.xml" Type="http://schemas.openxmlformats.org/officeDocument/2006/relationships/notesSlide"/><Relationship Id="rId3" Target="../media/image1.png" Type="http://schemas.openxmlformats.org/officeDocument/2006/relationships/image"/><Relationship Id="rId4" Target="../media/image2.png" Type="http://schemas.openxmlformats.org/officeDocument/2006/relationships/image"/><Relationship Id="rId5" Target="../media/image7.png" Type="http://schemas.openxmlformats.org/officeDocument/2006/relationships/image"/><Relationship Id="rId6" Target="../media/image8.svg" Type="http://schemas.openxmlformats.org/officeDocument/2006/relationships/image"/><Relationship Id="rId7" Target="../media/image26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1.xml" Type="http://schemas.openxmlformats.org/officeDocument/2006/relationships/notesSlide"/><Relationship Id="rId3" Target="../media/image2.png" Type="http://schemas.openxmlformats.org/officeDocument/2006/relationships/image"/><Relationship Id="rId4" Target="../media/image27.png" Type="http://schemas.openxmlformats.org/officeDocument/2006/relationships/image"/><Relationship Id="rId5" Target="../media/image28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1.png" Type="http://schemas.openxmlformats.org/officeDocument/2006/relationships/image"/><Relationship Id="rId4" Target="../media/image2.png" Type="http://schemas.openxmlformats.org/officeDocument/2006/relationships/image"/><Relationship Id="rId5" Target="../media/image3.png" Type="http://schemas.openxmlformats.org/officeDocument/2006/relationships/image"/><Relationship Id="rId6" Target="../media/image4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Relationship Id="rId3" Target="../media/image1.png" Type="http://schemas.openxmlformats.org/officeDocument/2006/relationships/image"/><Relationship Id="rId4" Target="../media/image2.png" Type="http://schemas.openxmlformats.org/officeDocument/2006/relationships/image"/><Relationship Id="rId5" Target="../media/image5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png" Type="http://schemas.openxmlformats.org/officeDocument/2006/relationships/image"/><Relationship Id="rId2" Target="../notesSlides/notesSlide4.xml" Type="http://schemas.openxmlformats.org/officeDocument/2006/relationships/notesSlide"/><Relationship Id="rId3" Target="../media/image1.png" Type="http://schemas.openxmlformats.org/officeDocument/2006/relationships/image"/><Relationship Id="rId4" Target="../media/image2.png" Type="http://schemas.openxmlformats.org/officeDocument/2006/relationships/image"/><Relationship Id="rId5" Target="../media/image6.pn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9.png" Type="http://schemas.openxmlformats.org/officeDocument/2006/relationships/image"/><Relationship Id="rId9" Target="../media/image10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.png" Type="http://schemas.openxmlformats.org/officeDocument/2006/relationships/image"/><Relationship Id="rId11" Target="../media/image16.png" Type="http://schemas.openxmlformats.org/officeDocument/2006/relationships/image"/><Relationship Id="rId2" Target="../notesSlides/notesSlide5.xml" Type="http://schemas.openxmlformats.org/officeDocument/2006/relationships/notesSlide"/><Relationship Id="rId3" Target="../media/image1.png" Type="http://schemas.openxmlformats.org/officeDocument/2006/relationships/image"/><Relationship Id="rId4" Target="../media/image2.png" Type="http://schemas.openxmlformats.org/officeDocument/2006/relationships/image"/><Relationship Id="rId5" Target="../media/image7.png" Type="http://schemas.openxmlformats.org/officeDocument/2006/relationships/image"/><Relationship Id="rId6" Target="../media/image8.svg" Type="http://schemas.openxmlformats.org/officeDocument/2006/relationships/image"/><Relationship Id="rId7" Target="../media/image12.png" Type="http://schemas.openxmlformats.org/officeDocument/2006/relationships/image"/><Relationship Id="rId8" Target="../media/image13.png" Type="http://schemas.openxmlformats.org/officeDocument/2006/relationships/image"/><Relationship Id="rId9" Target="../media/image14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0.png" Type="http://schemas.openxmlformats.org/officeDocument/2006/relationships/image"/><Relationship Id="rId2" Target="../notesSlides/notesSlide6.xml" Type="http://schemas.openxmlformats.org/officeDocument/2006/relationships/notesSlide"/><Relationship Id="rId3" Target="../media/image1.png" Type="http://schemas.openxmlformats.org/officeDocument/2006/relationships/image"/><Relationship Id="rId4" Target="../media/image2.png" Type="http://schemas.openxmlformats.org/officeDocument/2006/relationships/image"/><Relationship Id="rId5" Target="../media/image7.png" Type="http://schemas.openxmlformats.org/officeDocument/2006/relationships/image"/><Relationship Id="rId6" Target="../media/image8.svg" Type="http://schemas.openxmlformats.org/officeDocument/2006/relationships/image"/><Relationship Id="rId7" Target="../media/image17.png" Type="http://schemas.openxmlformats.org/officeDocument/2006/relationships/image"/><Relationship Id="rId8" Target="../media/image18.png" Type="http://schemas.openxmlformats.org/officeDocument/2006/relationships/image"/><Relationship Id="rId9" Target="../media/image19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7.xml" Type="http://schemas.openxmlformats.org/officeDocument/2006/relationships/notesSlide"/><Relationship Id="rId3" Target="../media/image1.png" Type="http://schemas.openxmlformats.org/officeDocument/2006/relationships/image"/><Relationship Id="rId4" Target="../media/image2.png" Type="http://schemas.openxmlformats.org/officeDocument/2006/relationships/image"/><Relationship Id="rId5" Target="../media/image21.png" Type="http://schemas.openxmlformats.org/officeDocument/2006/relationships/image"/><Relationship Id="rId6" Target="../media/image22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8.xml" Type="http://schemas.openxmlformats.org/officeDocument/2006/relationships/notesSlide"/><Relationship Id="rId3" Target="../media/image1.png" Type="http://schemas.openxmlformats.org/officeDocument/2006/relationships/image"/><Relationship Id="rId4" Target="../media/image2.png" Type="http://schemas.openxmlformats.org/officeDocument/2006/relationships/image"/><Relationship Id="rId5" Target="../media/image23.png" Type="http://schemas.openxmlformats.org/officeDocument/2006/relationships/image"/><Relationship Id="rId6" Target="../media/image24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9.xml" Type="http://schemas.openxmlformats.org/officeDocument/2006/relationships/notesSlide"/><Relationship Id="rId3" Target="../media/image1.png" Type="http://schemas.openxmlformats.org/officeDocument/2006/relationships/image"/><Relationship Id="rId4" Target="../media/image2.png" Type="http://schemas.openxmlformats.org/officeDocument/2006/relationships/image"/><Relationship Id="rId5" Target="../media/image25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74419" y="604448"/>
            <a:ext cx="1602057" cy="364862"/>
          </a:xfrm>
          <a:custGeom>
            <a:avLst/>
            <a:gdLst/>
            <a:ahLst/>
            <a:cxnLst/>
            <a:rect r="r" b="b" t="t" l="l"/>
            <a:pathLst>
              <a:path h="364862" w="1602057">
                <a:moveTo>
                  <a:pt x="0" y="0"/>
                </a:moveTo>
                <a:lnTo>
                  <a:pt x="1602057" y="0"/>
                </a:lnTo>
                <a:lnTo>
                  <a:pt x="1602057" y="364861"/>
                </a:lnTo>
                <a:lnTo>
                  <a:pt x="0" y="36486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914" b="0"/>
            </a:stretch>
          </a:blipFill>
        </p:spPr>
      </p:sp>
      <p:sp>
        <p:nvSpPr>
          <p:cNvPr name="AutoShape 4" id="4"/>
          <p:cNvSpPr/>
          <p:nvPr/>
        </p:nvSpPr>
        <p:spPr>
          <a:xfrm flipH="true">
            <a:off x="1336170" y="3335926"/>
            <a:ext cx="0" cy="1745324"/>
          </a:xfrm>
          <a:prstGeom prst="line">
            <a:avLst/>
          </a:prstGeom>
          <a:ln cap="rnd" w="47625">
            <a:solidFill>
              <a:srgbClr val="02BDB6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5" id="5"/>
          <p:cNvGrpSpPr/>
          <p:nvPr/>
        </p:nvGrpSpPr>
        <p:grpSpPr>
          <a:xfrm rot="0">
            <a:off x="1475448" y="3335926"/>
            <a:ext cx="13173424" cy="2151469"/>
            <a:chOff x="0" y="0"/>
            <a:chExt cx="17564566" cy="286862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7564567" cy="2868626"/>
            </a:xfrm>
            <a:custGeom>
              <a:avLst/>
              <a:gdLst/>
              <a:ahLst/>
              <a:cxnLst/>
              <a:rect r="r" b="b" t="t" l="l"/>
              <a:pathLst>
                <a:path h="2868626" w="17564567">
                  <a:moveTo>
                    <a:pt x="0" y="0"/>
                  </a:moveTo>
                  <a:lnTo>
                    <a:pt x="17564567" y="0"/>
                  </a:lnTo>
                  <a:lnTo>
                    <a:pt x="17564567" y="2868626"/>
                  </a:lnTo>
                  <a:lnTo>
                    <a:pt x="0" y="286862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19050"/>
              <a:ext cx="17564566" cy="2887676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600"/>
                </a:lnSpc>
              </a:pPr>
              <a:r>
                <a:rPr lang="en-US" b="true" sz="3000" spc="-150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AI 개발자 트랙 미니프로젝트  3차 </a:t>
              </a:r>
            </a:p>
            <a:p>
              <a:pPr algn="l">
                <a:lnSpc>
                  <a:spcPts val="3600"/>
                </a:lnSpc>
              </a:pPr>
            </a:p>
            <a:p>
              <a:pPr algn="l">
                <a:lnSpc>
                  <a:spcPts val="7920"/>
                </a:lnSpc>
              </a:pPr>
              <a:r>
                <a:rPr lang="en-US" b="true" sz="6600" spc="-150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클라우드 기본 인프라 구현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475448" y="5314713"/>
            <a:ext cx="4651701" cy="687792"/>
            <a:chOff x="0" y="0"/>
            <a:chExt cx="8716922" cy="128886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716923" cy="1288868"/>
            </a:xfrm>
            <a:custGeom>
              <a:avLst/>
              <a:gdLst/>
              <a:ahLst/>
              <a:cxnLst/>
              <a:rect r="r" b="b" t="t" l="l"/>
              <a:pathLst>
                <a:path h="1288868" w="8716923">
                  <a:moveTo>
                    <a:pt x="0" y="0"/>
                  </a:moveTo>
                  <a:lnTo>
                    <a:pt x="8716923" y="0"/>
                  </a:lnTo>
                  <a:lnTo>
                    <a:pt x="8716923" y="1288868"/>
                  </a:lnTo>
                  <a:lnTo>
                    <a:pt x="0" y="128886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28575"/>
              <a:ext cx="8716922" cy="131744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960"/>
                </a:lnSpc>
              </a:pPr>
              <a:r>
                <a:rPr lang="en-US" b="true" sz="3300" spc="-103">
                  <a:solidFill>
                    <a:srgbClr val="1F6765"/>
                  </a:solidFill>
                  <a:latin typeface="Arimo Bold"/>
                  <a:ea typeface="Arimo Bold"/>
                  <a:cs typeface="Arimo Bold"/>
                  <a:sym typeface="Arimo Bold"/>
                </a:rPr>
                <a:t>AI 01반 01조</a:t>
              </a: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4758222" y="9022788"/>
            <a:ext cx="2767853" cy="604373"/>
          </a:xfrm>
          <a:custGeom>
            <a:avLst/>
            <a:gdLst/>
            <a:ahLst/>
            <a:cxnLst/>
            <a:rect r="r" b="b" t="t" l="l"/>
            <a:pathLst>
              <a:path h="604373" w="2767853">
                <a:moveTo>
                  <a:pt x="0" y="0"/>
                </a:moveTo>
                <a:lnTo>
                  <a:pt x="2767853" y="0"/>
                </a:lnTo>
                <a:lnTo>
                  <a:pt x="2767853" y="604374"/>
                </a:lnTo>
                <a:lnTo>
                  <a:pt x="0" y="60437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4622223" y="9681684"/>
            <a:ext cx="3039851" cy="605316"/>
          </a:xfrm>
          <a:custGeom>
            <a:avLst/>
            <a:gdLst/>
            <a:ahLst/>
            <a:cxnLst/>
            <a:rect r="r" b="b" t="t" l="l"/>
            <a:pathLst>
              <a:path h="605316" w="3039851">
                <a:moveTo>
                  <a:pt x="0" y="0"/>
                </a:moveTo>
                <a:lnTo>
                  <a:pt x="3039851" y="0"/>
                </a:lnTo>
                <a:lnTo>
                  <a:pt x="3039851" y="605316"/>
                </a:lnTo>
                <a:lnTo>
                  <a:pt x="0" y="60531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184" t="0" r="-1184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475448" y="5983455"/>
            <a:ext cx="8869433" cy="400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  <a:spcBef>
                <a:spcPct val="0"/>
              </a:spcBef>
            </a:pPr>
            <a:r>
              <a:rPr lang="en-US" b="true" sz="250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안재영 </a:t>
            </a:r>
            <a:r>
              <a:rPr lang="en-US" sz="25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오유진 박보현 오승훈 양민석 조연서 손정후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5394796"/>
            <a:ext cx="18288000" cy="4288585"/>
          </a:xfrm>
          <a:custGeom>
            <a:avLst/>
            <a:gdLst/>
            <a:ahLst/>
            <a:cxnLst/>
            <a:rect r="r" b="b" t="t" l="l"/>
            <a:pathLst>
              <a:path h="4288585" w="18288000">
                <a:moveTo>
                  <a:pt x="0" y="0"/>
                </a:moveTo>
                <a:lnTo>
                  <a:pt x="18288000" y="0"/>
                </a:lnTo>
                <a:lnTo>
                  <a:pt x="18288000" y="4288586"/>
                </a:lnTo>
                <a:lnTo>
                  <a:pt x="0" y="42885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654883" r="-303185" b="-21223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18288000" cy="5400891"/>
          </a:xfrm>
          <a:custGeom>
            <a:avLst/>
            <a:gdLst/>
            <a:ahLst/>
            <a:cxnLst/>
            <a:rect r="r" b="b" t="t" l="l"/>
            <a:pathLst>
              <a:path h="5400891" w="18288000">
                <a:moveTo>
                  <a:pt x="0" y="0"/>
                </a:moveTo>
                <a:lnTo>
                  <a:pt x="18288000" y="0"/>
                </a:lnTo>
                <a:lnTo>
                  <a:pt x="18288000" y="5400891"/>
                </a:lnTo>
                <a:lnTo>
                  <a:pt x="0" y="540089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48668" r="0" b="-4180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0" y="9223310"/>
            <a:ext cx="18288000" cy="1063690"/>
          </a:xfrm>
          <a:custGeom>
            <a:avLst/>
            <a:gdLst/>
            <a:ahLst/>
            <a:cxnLst/>
            <a:rect r="r" b="b" t="t" l="l"/>
            <a:pathLst>
              <a:path h="1063690" w="18288000">
                <a:moveTo>
                  <a:pt x="0" y="0"/>
                </a:moveTo>
                <a:lnTo>
                  <a:pt x="18288000" y="0"/>
                </a:lnTo>
                <a:lnTo>
                  <a:pt x="18288000" y="1063690"/>
                </a:lnTo>
                <a:lnTo>
                  <a:pt x="0" y="10636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654883" r="-1" b="-212234"/>
            </a:stretch>
          </a:blipFill>
        </p:spPr>
      </p:sp>
      <p:sp>
        <p:nvSpPr>
          <p:cNvPr name="AutoShape 5" id="5"/>
          <p:cNvSpPr/>
          <p:nvPr/>
        </p:nvSpPr>
        <p:spPr>
          <a:xfrm rot="2683">
            <a:off x="-7147" y="9755156"/>
            <a:ext cx="18302293" cy="0"/>
          </a:xfrm>
          <a:prstGeom prst="line">
            <a:avLst/>
          </a:prstGeom>
          <a:ln cap="rnd" w="9525">
            <a:solidFill>
              <a:srgbClr val="BFBFB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16900134" y="9838632"/>
            <a:ext cx="1133606" cy="236122"/>
            <a:chOff x="0" y="0"/>
            <a:chExt cx="1511474" cy="31483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511474" cy="314830"/>
            </a:xfrm>
            <a:custGeom>
              <a:avLst/>
              <a:gdLst/>
              <a:ahLst/>
              <a:cxnLst/>
              <a:rect r="r" b="b" t="t" l="l"/>
              <a:pathLst>
                <a:path h="314830" w="1511474">
                  <a:moveTo>
                    <a:pt x="0" y="0"/>
                  </a:moveTo>
                  <a:lnTo>
                    <a:pt x="1511474" y="0"/>
                  </a:lnTo>
                  <a:lnTo>
                    <a:pt x="1511474" y="314830"/>
                  </a:lnTo>
                  <a:lnTo>
                    <a:pt x="0" y="31483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28575"/>
              <a:ext cx="1511474" cy="34340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r">
                <a:lnSpc>
                  <a:spcPts val="1841"/>
                </a:lnSpc>
              </a:pPr>
              <a:r>
                <a:rPr lang="en-US" sz="1534">
                  <a:solidFill>
                    <a:srgbClr val="7F7F7F"/>
                  </a:solidFill>
                  <a:latin typeface="Arial"/>
                  <a:ea typeface="Arial"/>
                  <a:cs typeface="Arial"/>
                  <a:sym typeface="Arial"/>
                </a:rPr>
                <a:t>‹#›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315705" y="9838632"/>
            <a:ext cx="5334856" cy="617641"/>
            <a:chOff x="0" y="0"/>
            <a:chExt cx="7113142" cy="82352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7113142" cy="823522"/>
            </a:xfrm>
            <a:custGeom>
              <a:avLst/>
              <a:gdLst/>
              <a:ahLst/>
              <a:cxnLst/>
              <a:rect r="r" b="b" t="t" l="l"/>
              <a:pathLst>
                <a:path h="823522" w="7113142">
                  <a:moveTo>
                    <a:pt x="0" y="0"/>
                  </a:moveTo>
                  <a:lnTo>
                    <a:pt x="7113142" y="0"/>
                  </a:lnTo>
                  <a:lnTo>
                    <a:pt x="7113142" y="823522"/>
                  </a:lnTo>
                  <a:lnTo>
                    <a:pt x="0" y="82352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19050"/>
              <a:ext cx="7113142" cy="84257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2325"/>
                </a:lnSpc>
              </a:pPr>
              <a:r>
                <a:rPr lang="en-US" b="true" sz="1938">
                  <a:solidFill>
                    <a:srgbClr val="34AEAA"/>
                  </a:solidFill>
                  <a:latin typeface="Arimo Bold"/>
                  <a:ea typeface="Arimo Bold"/>
                  <a:cs typeface="Arimo Bold"/>
                  <a:sym typeface="Arimo Bold"/>
                </a:rPr>
                <a:t>KT AIVLE School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254261" y="1714293"/>
            <a:ext cx="17779479" cy="7912094"/>
            <a:chOff x="0" y="0"/>
            <a:chExt cx="23705972" cy="10549458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3705947" cy="10549509"/>
            </a:xfrm>
            <a:custGeom>
              <a:avLst/>
              <a:gdLst/>
              <a:ahLst/>
              <a:cxnLst/>
              <a:rect r="r" b="b" t="t" l="l"/>
              <a:pathLst>
                <a:path h="10549509" w="23705947">
                  <a:moveTo>
                    <a:pt x="0" y="0"/>
                  </a:moveTo>
                  <a:lnTo>
                    <a:pt x="23705947" y="0"/>
                  </a:lnTo>
                  <a:lnTo>
                    <a:pt x="23705947" y="10549509"/>
                  </a:lnTo>
                  <a:lnTo>
                    <a:pt x="0" y="10549509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AutoShape 14" id="14"/>
          <p:cNvSpPr/>
          <p:nvPr/>
        </p:nvSpPr>
        <p:spPr>
          <a:xfrm rot="13895">
            <a:off x="-21514" y="1575536"/>
            <a:ext cx="18331020" cy="0"/>
          </a:xfrm>
          <a:prstGeom prst="line">
            <a:avLst/>
          </a:prstGeom>
          <a:ln cap="rnd" w="19050">
            <a:solidFill>
              <a:srgbClr val="02BDB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5" id="15"/>
          <p:cNvSpPr/>
          <p:nvPr/>
        </p:nvSpPr>
        <p:spPr>
          <a:xfrm flipH="false" flipV="false" rot="0">
            <a:off x="16431682" y="189192"/>
            <a:ext cx="1602057" cy="364862"/>
          </a:xfrm>
          <a:custGeom>
            <a:avLst/>
            <a:gdLst/>
            <a:ahLst/>
            <a:cxnLst/>
            <a:rect r="r" b="b" t="t" l="l"/>
            <a:pathLst>
              <a:path h="364862" w="1602057">
                <a:moveTo>
                  <a:pt x="0" y="0"/>
                </a:moveTo>
                <a:lnTo>
                  <a:pt x="1602058" y="0"/>
                </a:lnTo>
                <a:lnTo>
                  <a:pt x="1602058" y="364862"/>
                </a:lnTo>
                <a:lnTo>
                  <a:pt x="0" y="3648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914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611796" y="1999423"/>
            <a:ext cx="7451698" cy="613283"/>
            <a:chOff x="0" y="0"/>
            <a:chExt cx="9935598" cy="817711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9935598" cy="817711"/>
            </a:xfrm>
            <a:custGeom>
              <a:avLst/>
              <a:gdLst/>
              <a:ahLst/>
              <a:cxnLst/>
              <a:rect r="r" b="b" t="t" l="l"/>
              <a:pathLst>
                <a:path h="817711" w="9935598">
                  <a:moveTo>
                    <a:pt x="0" y="0"/>
                  </a:moveTo>
                  <a:lnTo>
                    <a:pt x="9935598" y="0"/>
                  </a:lnTo>
                  <a:lnTo>
                    <a:pt x="9935598" y="817711"/>
                  </a:lnTo>
                  <a:lnTo>
                    <a:pt x="0" y="81771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19050"/>
              <a:ext cx="9935598" cy="836761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600"/>
                </a:lnSpc>
              </a:pPr>
              <a:r>
                <a:rPr lang="en-US" sz="3000" b="true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아키텍처 보완점</a:t>
              </a: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9144000" y="1942273"/>
            <a:ext cx="6764869" cy="413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99"/>
              </a:lnSpc>
            </a:pPr>
            <a:r>
              <a:rPr lang="en-US" sz="23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‘갤럭시 s25 사전예약 사이트’를 구현한다고 가정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473527" y="431074"/>
            <a:ext cx="10212896" cy="943266"/>
            <a:chOff x="0" y="0"/>
            <a:chExt cx="13617194" cy="1257688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3617194" cy="1257688"/>
            </a:xfrm>
            <a:custGeom>
              <a:avLst/>
              <a:gdLst/>
              <a:ahLst/>
              <a:cxnLst/>
              <a:rect r="r" b="b" t="t" l="l"/>
              <a:pathLst>
                <a:path h="1257688" w="13617194">
                  <a:moveTo>
                    <a:pt x="0" y="0"/>
                  </a:moveTo>
                  <a:lnTo>
                    <a:pt x="13617194" y="0"/>
                  </a:lnTo>
                  <a:lnTo>
                    <a:pt x="13617194" y="1257688"/>
                  </a:lnTo>
                  <a:lnTo>
                    <a:pt x="0" y="125768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19050"/>
              <a:ext cx="13617194" cy="127673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5040"/>
                </a:lnSpc>
              </a:pPr>
              <a:r>
                <a:rPr lang="en-US" b="true" sz="4200" spc="-150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2. Day2 아키텍처 보완점</a:t>
              </a: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7301582" y="3643438"/>
            <a:ext cx="8847955" cy="285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단일 서버 과부하 방지 및 지역 기반, 지연 기반 라우팅을 통해 트래픽 분산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7301582" y="5966785"/>
            <a:ext cx="8987350" cy="552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SQL</a:t>
            </a:r>
            <a:r>
              <a:rPr lang="en-US" sz="18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Injection, XSS 등 주요 웹 공격 패턴을 사전에 차단하여 고객 정보 탈취 등 보안 사고를 방지 , 비정상적인 트래픽(ex: 봇, 크롤러) 차단</a:t>
            </a:r>
          </a:p>
        </p:txBody>
      </p:sp>
      <p:grpSp>
        <p:nvGrpSpPr>
          <p:cNvPr name="Group 25" id="25"/>
          <p:cNvGrpSpPr/>
          <p:nvPr/>
        </p:nvGrpSpPr>
        <p:grpSpPr>
          <a:xfrm rot="0">
            <a:off x="7080504" y="2517583"/>
            <a:ext cx="1883068" cy="629281"/>
            <a:chOff x="0" y="0"/>
            <a:chExt cx="2510757" cy="839041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2510757" cy="839041"/>
            </a:xfrm>
            <a:custGeom>
              <a:avLst/>
              <a:gdLst/>
              <a:ahLst/>
              <a:cxnLst/>
              <a:rect r="r" b="b" t="t" l="l"/>
              <a:pathLst>
                <a:path h="839041" w="2510757">
                  <a:moveTo>
                    <a:pt x="0" y="0"/>
                  </a:moveTo>
                  <a:lnTo>
                    <a:pt x="2510757" y="0"/>
                  </a:lnTo>
                  <a:lnTo>
                    <a:pt x="2510757" y="839041"/>
                  </a:lnTo>
                  <a:lnTo>
                    <a:pt x="0" y="8390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-13378" t="0" r="-13378" b="0"/>
              </a:stretch>
            </a:blipFill>
          </p:spPr>
        </p:sp>
        <p:sp>
          <p:nvSpPr>
            <p:cNvPr name="TextBox 27" id="27"/>
            <p:cNvSpPr txBox="true"/>
            <p:nvPr/>
          </p:nvSpPr>
          <p:spPr>
            <a:xfrm rot="0">
              <a:off x="3234" y="169331"/>
              <a:ext cx="2507523" cy="4622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40"/>
                </a:lnSpc>
              </a:pPr>
              <a:r>
                <a:rPr lang="en-US" sz="2100" b="true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가용성</a:t>
              </a: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7080504" y="4878583"/>
            <a:ext cx="1883068" cy="629281"/>
            <a:chOff x="0" y="0"/>
            <a:chExt cx="2510757" cy="839041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2510757" cy="839041"/>
            </a:xfrm>
            <a:custGeom>
              <a:avLst/>
              <a:gdLst/>
              <a:ahLst/>
              <a:cxnLst/>
              <a:rect r="r" b="b" t="t" l="l"/>
              <a:pathLst>
                <a:path h="839041" w="2510757">
                  <a:moveTo>
                    <a:pt x="0" y="0"/>
                  </a:moveTo>
                  <a:lnTo>
                    <a:pt x="2510757" y="0"/>
                  </a:lnTo>
                  <a:lnTo>
                    <a:pt x="2510757" y="839041"/>
                  </a:lnTo>
                  <a:lnTo>
                    <a:pt x="0" y="8390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-13378" t="0" r="-13378" b="0"/>
              </a:stretch>
            </a:blipFill>
          </p:spPr>
        </p:sp>
        <p:sp>
          <p:nvSpPr>
            <p:cNvPr name="TextBox 30" id="30"/>
            <p:cNvSpPr txBox="true"/>
            <p:nvPr/>
          </p:nvSpPr>
          <p:spPr>
            <a:xfrm rot="0">
              <a:off x="3234" y="169331"/>
              <a:ext cx="2507523" cy="4622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40"/>
                </a:lnSpc>
              </a:pPr>
              <a:r>
                <a:rPr lang="en-US" sz="2100" b="true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보안 / 안정성</a:t>
              </a: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7080504" y="7626903"/>
            <a:ext cx="2134998" cy="629281"/>
            <a:chOff x="0" y="0"/>
            <a:chExt cx="2846663" cy="839041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2846663" cy="839041"/>
            </a:xfrm>
            <a:custGeom>
              <a:avLst/>
              <a:gdLst/>
              <a:ahLst/>
              <a:cxnLst/>
              <a:rect r="r" b="b" t="t" l="l"/>
              <a:pathLst>
                <a:path h="839041" w="2846663">
                  <a:moveTo>
                    <a:pt x="0" y="0"/>
                  </a:moveTo>
                  <a:lnTo>
                    <a:pt x="2846663" y="0"/>
                  </a:lnTo>
                  <a:lnTo>
                    <a:pt x="2846663" y="839041"/>
                  </a:lnTo>
                  <a:lnTo>
                    <a:pt x="0" y="8390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-5900" t="0" r="-5900" b="0"/>
              </a:stretch>
            </a:blipFill>
          </p:spPr>
        </p:sp>
        <p:sp>
          <p:nvSpPr>
            <p:cNvPr name="TextBox 33" id="33"/>
            <p:cNvSpPr txBox="true"/>
            <p:nvPr/>
          </p:nvSpPr>
          <p:spPr>
            <a:xfrm rot="0">
              <a:off x="3667" y="169331"/>
              <a:ext cx="2842997" cy="4622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40"/>
                </a:lnSpc>
              </a:pPr>
              <a:r>
                <a:rPr lang="en-US" sz="2100" b="true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비용 최적화</a:t>
              </a:r>
            </a:p>
          </p:txBody>
        </p:sp>
      </p:grpSp>
      <p:sp>
        <p:nvSpPr>
          <p:cNvPr name="TextBox 34" id="34"/>
          <p:cNvSpPr txBox="true"/>
          <p:nvPr/>
        </p:nvSpPr>
        <p:spPr>
          <a:xfrm rot="0">
            <a:off x="7218577" y="3950848"/>
            <a:ext cx="2532197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 b="true">
                <a:solidFill>
                  <a:srgbClr val="02BDB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Auto Scaling Group</a:t>
            </a:r>
          </a:p>
        </p:txBody>
      </p:sp>
      <p:sp>
        <p:nvSpPr>
          <p:cNvPr name="Freeform 35" id="35"/>
          <p:cNvSpPr/>
          <p:nvPr/>
        </p:nvSpPr>
        <p:spPr>
          <a:xfrm flipH="false" flipV="false" rot="0">
            <a:off x="1028700" y="2544346"/>
            <a:ext cx="5140208" cy="7006681"/>
          </a:xfrm>
          <a:custGeom>
            <a:avLst/>
            <a:gdLst/>
            <a:ahLst/>
            <a:cxnLst/>
            <a:rect r="r" b="b" t="t" l="l"/>
            <a:pathLst>
              <a:path h="7006681" w="5140208">
                <a:moveTo>
                  <a:pt x="0" y="0"/>
                </a:moveTo>
                <a:lnTo>
                  <a:pt x="5140208" y="0"/>
                </a:lnTo>
                <a:lnTo>
                  <a:pt x="5140208" y="7006681"/>
                </a:lnTo>
                <a:lnTo>
                  <a:pt x="0" y="700668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47211" t="-70058" r="-14225" b="-138561"/>
            </a:stretch>
          </a:blipFill>
        </p:spPr>
      </p:sp>
      <p:sp>
        <p:nvSpPr>
          <p:cNvPr name="TextBox 36" id="36"/>
          <p:cNvSpPr txBox="true"/>
          <p:nvPr/>
        </p:nvSpPr>
        <p:spPr>
          <a:xfrm rot="0">
            <a:off x="6994779" y="3207509"/>
            <a:ext cx="3959850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 b="true">
                <a:solidFill>
                  <a:srgbClr val="02BDB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Application Load Balancer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7301582" y="4383283"/>
            <a:ext cx="4636426" cy="285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대규모 트래픽 처리를 위한 오토 스케일링 그룹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7153751" y="5572450"/>
            <a:ext cx="881169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 b="true">
                <a:solidFill>
                  <a:srgbClr val="02BDB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WAF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7218051" y="6528760"/>
            <a:ext cx="1277432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 b="true">
                <a:solidFill>
                  <a:srgbClr val="02BDB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S3 / EBS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7301582" y="6967589"/>
            <a:ext cx="8987350" cy="552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웹 서버로 사용하고 있는 EC2에 EBS를 부착해 영구적인 데이터 저장을 가능하고, 해당 내용을 S3에 백업함으로써 안정성 제고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7218051" y="8380009"/>
            <a:ext cx="2979982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 b="true">
                <a:solidFill>
                  <a:srgbClr val="02BDB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RDS / S3/ Auto Scaling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7218577" y="8821969"/>
            <a:ext cx="9931129" cy="552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88620" indent="-194310" lvl="1">
              <a:lnSpc>
                <a:spcPts val="2160"/>
              </a:lnSpc>
              <a:buFont typeface="Arial"/>
              <a:buChar char="•"/>
            </a:pPr>
            <a:r>
              <a:rPr lang="en-US" sz="18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AWS에서 제공하는 저렴한 데이터베이스인 RDS, 글로벌 리젼 서비스인 S3를 통해 비용 최적화</a:t>
            </a:r>
          </a:p>
          <a:p>
            <a:pPr algn="l" marL="388620" indent="-194310" lvl="1">
              <a:lnSpc>
                <a:spcPts val="2160"/>
              </a:lnSpc>
              <a:spcBef>
                <a:spcPct val="0"/>
              </a:spcBef>
              <a:buFont typeface="Arial"/>
              <a:buChar char="•"/>
            </a:pPr>
            <a:r>
              <a:rPr lang="en-US" sz="18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오토 스케이링을 통해 필요한 트래픽에 따른 적절한 서버 사용 &gt; 비용 최적화 가능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506519" y="607309"/>
            <a:ext cx="1971762" cy="364862"/>
          </a:xfrm>
          <a:custGeom>
            <a:avLst/>
            <a:gdLst/>
            <a:ahLst/>
            <a:cxnLst/>
            <a:rect r="r" b="b" t="t" l="l"/>
            <a:pathLst>
              <a:path h="364862" w="1971762">
                <a:moveTo>
                  <a:pt x="0" y="0"/>
                </a:moveTo>
                <a:lnTo>
                  <a:pt x="1971761" y="0"/>
                </a:lnTo>
                <a:lnTo>
                  <a:pt x="1971761" y="364862"/>
                </a:lnTo>
                <a:lnTo>
                  <a:pt x="0" y="3648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21961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1810358" y="5239199"/>
            <a:ext cx="4112058" cy="361559"/>
            <a:chOff x="0" y="0"/>
            <a:chExt cx="5482744" cy="48207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482744" cy="482078"/>
            </a:xfrm>
            <a:custGeom>
              <a:avLst/>
              <a:gdLst/>
              <a:ahLst/>
              <a:cxnLst/>
              <a:rect r="r" b="b" t="t" l="l"/>
              <a:pathLst>
                <a:path h="482078" w="5482744">
                  <a:moveTo>
                    <a:pt x="0" y="0"/>
                  </a:moveTo>
                  <a:lnTo>
                    <a:pt x="5482744" y="0"/>
                  </a:lnTo>
                  <a:lnTo>
                    <a:pt x="5482744" y="482078"/>
                  </a:lnTo>
                  <a:lnTo>
                    <a:pt x="0" y="48207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5482744" cy="53922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3544"/>
                </a:lnSpc>
              </a:pPr>
              <a:r>
                <a:rPr lang="en-US" sz="2953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Make it possible</a:t>
              </a:r>
            </a:p>
          </p:txBody>
        </p:sp>
      </p:grpSp>
      <p:sp>
        <p:nvSpPr>
          <p:cNvPr name="Freeform 6" id="6" descr="텍스트, 클립아트이(가) 표시된 사진  자동 생성된 설명"/>
          <p:cNvSpPr/>
          <p:nvPr/>
        </p:nvSpPr>
        <p:spPr>
          <a:xfrm flipH="false" flipV="false" rot="0">
            <a:off x="12078141" y="4361654"/>
            <a:ext cx="3558559" cy="745007"/>
          </a:xfrm>
          <a:custGeom>
            <a:avLst/>
            <a:gdLst/>
            <a:ahLst/>
            <a:cxnLst/>
            <a:rect r="r" b="b" t="t" l="l"/>
            <a:pathLst>
              <a:path h="745007" w="3558559">
                <a:moveTo>
                  <a:pt x="0" y="0"/>
                </a:moveTo>
                <a:lnTo>
                  <a:pt x="3558559" y="0"/>
                </a:lnTo>
                <a:lnTo>
                  <a:pt x="3558559" y="745006"/>
                </a:lnTo>
                <a:lnTo>
                  <a:pt x="0" y="74500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-23076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0" y="-36842"/>
            <a:ext cx="18288000" cy="11254154"/>
          </a:xfrm>
          <a:custGeom>
            <a:avLst/>
            <a:gdLst/>
            <a:ahLst/>
            <a:cxnLst/>
            <a:rect r="r" b="b" t="t" l="l"/>
            <a:pathLst>
              <a:path h="11254154" w="18288000">
                <a:moveTo>
                  <a:pt x="0" y="0"/>
                </a:moveTo>
                <a:lnTo>
                  <a:pt x="18288000" y="0"/>
                </a:lnTo>
                <a:lnTo>
                  <a:pt x="18288000" y="11254154"/>
                </a:lnTo>
                <a:lnTo>
                  <a:pt x="0" y="1125415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74419" y="604448"/>
            <a:ext cx="1602057" cy="364862"/>
          </a:xfrm>
          <a:custGeom>
            <a:avLst/>
            <a:gdLst/>
            <a:ahLst/>
            <a:cxnLst/>
            <a:rect r="r" b="b" t="t" l="l"/>
            <a:pathLst>
              <a:path h="364862" w="1602057">
                <a:moveTo>
                  <a:pt x="0" y="0"/>
                </a:moveTo>
                <a:lnTo>
                  <a:pt x="1602057" y="0"/>
                </a:lnTo>
                <a:lnTo>
                  <a:pt x="1602057" y="364861"/>
                </a:lnTo>
                <a:lnTo>
                  <a:pt x="0" y="36486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914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336255" y="1943900"/>
            <a:ext cx="4461285" cy="1022139"/>
            <a:chOff x="0" y="0"/>
            <a:chExt cx="12421220" cy="284586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2421221" cy="2845865"/>
            </a:xfrm>
            <a:custGeom>
              <a:avLst/>
              <a:gdLst/>
              <a:ahLst/>
              <a:cxnLst/>
              <a:rect r="r" b="b" t="t" l="l"/>
              <a:pathLst>
                <a:path h="2845865" w="12421221">
                  <a:moveTo>
                    <a:pt x="0" y="0"/>
                  </a:moveTo>
                  <a:lnTo>
                    <a:pt x="12421221" y="0"/>
                  </a:lnTo>
                  <a:lnTo>
                    <a:pt x="12421221" y="2845865"/>
                  </a:lnTo>
                  <a:lnTo>
                    <a:pt x="0" y="284586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28575"/>
              <a:ext cx="12421220" cy="287444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000"/>
                </a:lnSpc>
              </a:pPr>
              <a:r>
                <a:rPr lang="en-US" b="true" sz="5000" spc="-250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목차</a:t>
              </a:r>
            </a:p>
          </p:txBody>
        </p:sp>
      </p:grpSp>
      <p:sp>
        <p:nvSpPr>
          <p:cNvPr name="AutoShape 7" id="7"/>
          <p:cNvSpPr/>
          <p:nvPr/>
        </p:nvSpPr>
        <p:spPr>
          <a:xfrm flipV="true">
            <a:off x="1336255" y="2885386"/>
            <a:ext cx="1796984" cy="0"/>
          </a:xfrm>
          <a:prstGeom prst="line">
            <a:avLst/>
          </a:prstGeom>
          <a:ln cap="rnd" w="47625">
            <a:solidFill>
              <a:srgbClr val="02BDB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14758222" y="9022788"/>
            <a:ext cx="2767853" cy="604373"/>
          </a:xfrm>
          <a:custGeom>
            <a:avLst/>
            <a:gdLst/>
            <a:ahLst/>
            <a:cxnLst/>
            <a:rect r="r" b="b" t="t" l="l"/>
            <a:pathLst>
              <a:path h="604373" w="2767853">
                <a:moveTo>
                  <a:pt x="0" y="0"/>
                </a:moveTo>
                <a:lnTo>
                  <a:pt x="2767853" y="0"/>
                </a:lnTo>
                <a:lnTo>
                  <a:pt x="2767853" y="604374"/>
                </a:lnTo>
                <a:lnTo>
                  <a:pt x="0" y="60437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622223" y="9681684"/>
            <a:ext cx="3039851" cy="605316"/>
          </a:xfrm>
          <a:custGeom>
            <a:avLst/>
            <a:gdLst/>
            <a:ahLst/>
            <a:cxnLst/>
            <a:rect r="r" b="b" t="t" l="l"/>
            <a:pathLst>
              <a:path h="605316" w="3039851">
                <a:moveTo>
                  <a:pt x="0" y="0"/>
                </a:moveTo>
                <a:lnTo>
                  <a:pt x="3039851" y="0"/>
                </a:lnTo>
                <a:lnTo>
                  <a:pt x="3039851" y="605316"/>
                </a:lnTo>
                <a:lnTo>
                  <a:pt x="0" y="60531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184" t="0" r="-1184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895611" y="3431491"/>
            <a:ext cx="7807745" cy="22289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63599" indent="-431800" lvl="1">
              <a:lnSpc>
                <a:spcPts val="59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Day1 아키텍처 구성도</a:t>
            </a:r>
          </a:p>
          <a:p>
            <a:pPr algn="l" marL="1727199" indent="-575733" lvl="2">
              <a:lnSpc>
                <a:spcPts val="5999"/>
              </a:lnSpc>
              <a:buFont typeface="Arial"/>
              <a:buChar char="⚬"/>
            </a:pPr>
            <a:r>
              <a:rPr lang="en-US" sz="399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아키텍처 상세</a:t>
            </a:r>
          </a:p>
          <a:p>
            <a:pPr algn="l" marL="863599" indent="-431800" lvl="1">
              <a:lnSpc>
                <a:spcPts val="59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Day2 아키텍처 보완점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5394796"/>
            <a:ext cx="18288000" cy="4288585"/>
          </a:xfrm>
          <a:custGeom>
            <a:avLst/>
            <a:gdLst/>
            <a:ahLst/>
            <a:cxnLst/>
            <a:rect r="r" b="b" t="t" l="l"/>
            <a:pathLst>
              <a:path h="4288585" w="18288000">
                <a:moveTo>
                  <a:pt x="0" y="0"/>
                </a:moveTo>
                <a:lnTo>
                  <a:pt x="18288000" y="0"/>
                </a:lnTo>
                <a:lnTo>
                  <a:pt x="18288000" y="4288586"/>
                </a:lnTo>
                <a:lnTo>
                  <a:pt x="0" y="42885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654883" r="-303185" b="-21223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18288000" cy="5400891"/>
          </a:xfrm>
          <a:custGeom>
            <a:avLst/>
            <a:gdLst/>
            <a:ahLst/>
            <a:cxnLst/>
            <a:rect r="r" b="b" t="t" l="l"/>
            <a:pathLst>
              <a:path h="5400891" w="18288000">
                <a:moveTo>
                  <a:pt x="0" y="0"/>
                </a:moveTo>
                <a:lnTo>
                  <a:pt x="18288000" y="0"/>
                </a:lnTo>
                <a:lnTo>
                  <a:pt x="18288000" y="5400891"/>
                </a:lnTo>
                <a:lnTo>
                  <a:pt x="0" y="540089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48668" r="0" b="-4180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0" y="9223310"/>
            <a:ext cx="18288000" cy="1063690"/>
          </a:xfrm>
          <a:custGeom>
            <a:avLst/>
            <a:gdLst/>
            <a:ahLst/>
            <a:cxnLst/>
            <a:rect r="r" b="b" t="t" l="l"/>
            <a:pathLst>
              <a:path h="1063690" w="18288000">
                <a:moveTo>
                  <a:pt x="0" y="0"/>
                </a:moveTo>
                <a:lnTo>
                  <a:pt x="18288000" y="0"/>
                </a:lnTo>
                <a:lnTo>
                  <a:pt x="18288000" y="1063690"/>
                </a:lnTo>
                <a:lnTo>
                  <a:pt x="0" y="10636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654883" r="-1" b="-212234"/>
            </a:stretch>
          </a:blipFill>
        </p:spPr>
      </p:sp>
      <p:sp>
        <p:nvSpPr>
          <p:cNvPr name="AutoShape 5" id="5"/>
          <p:cNvSpPr/>
          <p:nvPr/>
        </p:nvSpPr>
        <p:spPr>
          <a:xfrm rot="2683">
            <a:off x="-7147" y="9755156"/>
            <a:ext cx="18302293" cy="0"/>
          </a:xfrm>
          <a:prstGeom prst="line">
            <a:avLst/>
          </a:prstGeom>
          <a:ln cap="rnd" w="9525">
            <a:solidFill>
              <a:srgbClr val="BFBFB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16900134" y="9838632"/>
            <a:ext cx="1133606" cy="236122"/>
            <a:chOff x="0" y="0"/>
            <a:chExt cx="1511474" cy="31483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511474" cy="314830"/>
            </a:xfrm>
            <a:custGeom>
              <a:avLst/>
              <a:gdLst/>
              <a:ahLst/>
              <a:cxnLst/>
              <a:rect r="r" b="b" t="t" l="l"/>
              <a:pathLst>
                <a:path h="314830" w="1511474">
                  <a:moveTo>
                    <a:pt x="0" y="0"/>
                  </a:moveTo>
                  <a:lnTo>
                    <a:pt x="1511474" y="0"/>
                  </a:lnTo>
                  <a:lnTo>
                    <a:pt x="1511474" y="314830"/>
                  </a:lnTo>
                  <a:lnTo>
                    <a:pt x="0" y="31483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28575"/>
              <a:ext cx="1511474" cy="34340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r">
                <a:lnSpc>
                  <a:spcPts val="1841"/>
                </a:lnSpc>
              </a:pPr>
              <a:r>
                <a:rPr lang="en-US" sz="1534">
                  <a:solidFill>
                    <a:srgbClr val="7F7F7F"/>
                  </a:solidFill>
                  <a:latin typeface="Arial"/>
                  <a:ea typeface="Arial"/>
                  <a:cs typeface="Arial"/>
                  <a:sym typeface="Arial"/>
                </a:rPr>
                <a:t>‹#›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315705" y="9838632"/>
            <a:ext cx="5334856" cy="448368"/>
            <a:chOff x="0" y="0"/>
            <a:chExt cx="7113142" cy="59782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7113142" cy="597824"/>
            </a:xfrm>
            <a:custGeom>
              <a:avLst/>
              <a:gdLst/>
              <a:ahLst/>
              <a:cxnLst/>
              <a:rect r="r" b="b" t="t" l="l"/>
              <a:pathLst>
                <a:path h="597824" w="7113142">
                  <a:moveTo>
                    <a:pt x="0" y="0"/>
                  </a:moveTo>
                  <a:lnTo>
                    <a:pt x="7113142" y="0"/>
                  </a:lnTo>
                  <a:lnTo>
                    <a:pt x="7113142" y="597824"/>
                  </a:lnTo>
                  <a:lnTo>
                    <a:pt x="0" y="59782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19050"/>
              <a:ext cx="7113142" cy="616874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2325"/>
                </a:lnSpc>
              </a:pPr>
              <a:r>
                <a:rPr lang="en-US" b="true" sz="1938">
                  <a:solidFill>
                    <a:srgbClr val="34AEAA"/>
                  </a:solidFill>
                  <a:latin typeface="Arimo Bold"/>
                  <a:ea typeface="Arimo Bold"/>
                  <a:cs typeface="Arimo Bold"/>
                  <a:sym typeface="Arimo Bold"/>
                </a:rPr>
                <a:t>KT AIVLE School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254260" y="1717147"/>
            <a:ext cx="17779479" cy="7912094"/>
            <a:chOff x="0" y="0"/>
            <a:chExt cx="23705972" cy="10549458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3705947" cy="10549509"/>
            </a:xfrm>
            <a:custGeom>
              <a:avLst/>
              <a:gdLst/>
              <a:ahLst/>
              <a:cxnLst/>
              <a:rect r="r" b="b" t="t" l="l"/>
              <a:pathLst>
                <a:path h="10549509" w="23705947">
                  <a:moveTo>
                    <a:pt x="0" y="0"/>
                  </a:moveTo>
                  <a:lnTo>
                    <a:pt x="23705947" y="0"/>
                  </a:lnTo>
                  <a:lnTo>
                    <a:pt x="23705947" y="10549509"/>
                  </a:lnTo>
                  <a:lnTo>
                    <a:pt x="0" y="10549509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AutoShape 14" id="14"/>
          <p:cNvSpPr/>
          <p:nvPr/>
        </p:nvSpPr>
        <p:spPr>
          <a:xfrm rot="13895">
            <a:off x="-21514" y="1575536"/>
            <a:ext cx="18331020" cy="0"/>
          </a:xfrm>
          <a:prstGeom prst="line">
            <a:avLst/>
          </a:prstGeom>
          <a:ln cap="rnd" w="19050">
            <a:solidFill>
              <a:srgbClr val="02BDB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5" id="15"/>
          <p:cNvSpPr/>
          <p:nvPr/>
        </p:nvSpPr>
        <p:spPr>
          <a:xfrm flipH="false" flipV="false" rot="0">
            <a:off x="16431682" y="189192"/>
            <a:ext cx="1602057" cy="364862"/>
          </a:xfrm>
          <a:custGeom>
            <a:avLst/>
            <a:gdLst/>
            <a:ahLst/>
            <a:cxnLst/>
            <a:rect r="r" b="b" t="t" l="l"/>
            <a:pathLst>
              <a:path h="364862" w="1602057">
                <a:moveTo>
                  <a:pt x="0" y="0"/>
                </a:moveTo>
                <a:lnTo>
                  <a:pt x="1602058" y="0"/>
                </a:lnTo>
                <a:lnTo>
                  <a:pt x="1602058" y="364862"/>
                </a:lnTo>
                <a:lnTo>
                  <a:pt x="0" y="3648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914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473527" y="431074"/>
            <a:ext cx="10212896" cy="943266"/>
            <a:chOff x="0" y="0"/>
            <a:chExt cx="13617194" cy="1257688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3617194" cy="1257688"/>
            </a:xfrm>
            <a:custGeom>
              <a:avLst/>
              <a:gdLst/>
              <a:ahLst/>
              <a:cxnLst/>
              <a:rect r="r" b="b" t="t" l="l"/>
              <a:pathLst>
                <a:path h="1257688" w="13617194">
                  <a:moveTo>
                    <a:pt x="0" y="0"/>
                  </a:moveTo>
                  <a:lnTo>
                    <a:pt x="13617194" y="0"/>
                  </a:lnTo>
                  <a:lnTo>
                    <a:pt x="13617194" y="1257688"/>
                  </a:lnTo>
                  <a:lnTo>
                    <a:pt x="0" y="125768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19050"/>
              <a:ext cx="13617194" cy="127673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5040"/>
                </a:lnSpc>
              </a:pPr>
              <a:r>
                <a:rPr lang="en-US" b="true" sz="4200" spc="-150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1. Day 1 아키텍처 구성도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9144000" y="1940822"/>
            <a:ext cx="8387352" cy="7464743"/>
            <a:chOff x="0" y="0"/>
            <a:chExt cx="11183136" cy="9952991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1183136" cy="9952991"/>
            </a:xfrm>
            <a:custGeom>
              <a:avLst/>
              <a:gdLst/>
              <a:ahLst/>
              <a:cxnLst/>
              <a:rect r="r" b="b" t="t" l="l"/>
              <a:pathLst>
                <a:path h="9952991" w="11183136">
                  <a:moveTo>
                    <a:pt x="0" y="0"/>
                  </a:moveTo>
                  <a:lnTo>
                    <a:pt x="11183136" y="0"/>
                  </a:lnTo>
                  <a:lnTo>
                    <a:pt x="11183136" y="9952991"/>
                  </a:lnTo>
                  <a:lnTo>
                    <a:pt x="0" y="99529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grpSp>
          <p:nvGrpSpPr>
            <p:cNvPr name="Group 21" id="21"/>
            <p:cNvGrpSpPr/>
            <p:nvPr/>
          </p:nvGrpSpPr>
          <p:grpSpPr>
            <a:xfrm rot="0">
              <a:off x="6745537" y="1296980"/>
              <a:ext cx="368603" cy="383618"/>
              <a:chOff x="0" y="0"/>
              <a:chExt cx="910407" cy="947492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0"/>
                <a:ext cx="910407" cy="947492"/>
              </a:xfrm>
              <a:custGeom>
                <a:avLst/>
                <a:gdLst/>
                <a:ahLst/>
                <a:cxnLst/>
                <a:rect r="r" b="b" t="t" l="l"/>
                <a:pathLst>
                  <a:path h="947492" w="910407">
                    <a:moveTo>
                      <a:pt x="455203" y="0"/>
                    </a:moveTo>
                    <a:cubicBezTo>
                      <a:pt x="203802" y="0"/>
                      <a:pt x="0" y="212103"/>
                      <a:pt x="0" y="473746"/>
                    </a:cubicBezTo>
                    <a:cubicBezTo>
                      <a:pt x="0" y="735389"/>
                      <a:pt x="203802" y="947492"/>
                      <a:pt x="455203" y="947492"/>
                    </a:cubicBezTo>
                    <a:cubicBezTo>
                      <a:pt x="706605" y="947492"/>
                      <a:pt x="910407" y="735389"/>
                      <a:pt x="910407" y="473746"/>
                    </a:cubicBezTo>
                    <a:cubicBezTo>
                      <a:pt x="910407" y="212103"/>
                      <a:pt x="706605" y="0"/>
                      <a:pt x="455203" y="0"/>
                    </a:cubicBezTo>
                    <a:close/>
                  </a:path>
                </a:pathLst>
              </a:custGeom>
              <a:solidFill>
                <a:srgbClr val="02BDB6">
                  <a:alpha val="80000"/>
                </a:srgbClr>
              </a:solidFill>
            </p:spPr>
          </p:sp>
          <p:sp>
            <p:nvSpPr>
              <p:cNvPr name="TextBox 23" id="23"/>
              <p:cNvSpPr txBox="true"/>
              <p:nvPr/>
            </p:nvSpPr>
            <p:spPr>
              <a:xfrm>
                <a:off x="85351" y="69777"/>
                <a:ext cx="739706" cy="78888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440"/>
                  </a:lnSpc>
                </a:pPr>
              </a:p>
            </p:txBody>
          </p:sp>
        </p:grpSp>
        <p:sp>
          <p:nvSpPr>
            <p:cNvPr name="TextBox 24" id="24"/>
            <p:cNvSpPr txBox="true"/>
            <p:nvPr/>
          </p:nvSpPr>
          <p:spPr>
            <a:xfrm rot="0">
              <a:off x="6841598" y="1287455"/>
              <a:ext cx="176480" cy="37782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2022"/>
                </a:lnSpc>
                <a:spcBef>
                  <a:spcPct val="0"/>
                </a:spcBef>
              </a:pPr>
              <a:r>
                <a:rPr lang="en-US" b="true" sz="1872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1</a:t>
              </a:r>
            </a:p>
          </p:txBody>
        </p:sp>
        <p:grpSp>
          <p:nvGrpSpPr>
            <p:cNvPr name="Group 25" id="25"/>
            <p:cNvGrpSpPr/>
            <p:nvPr/>
          </p:nvGrpSpPr>
          <p:grpSpPr>
            <a:xfrm rot="0">
              <a:off x="6745537" y="3333250"/>
              <a:ext cx="368603" cy="383618"/>
              <a:chOff x="0" y="0"/>
              <a:chExt cx="910407" cy="947492"/>
            </a:xfrm>
          </p:grpSpPr>
          <p:sp>
            <p:nvSpPr>
              <p:cNvPr name="Freeform 26" id="26"/>
              <p:cNvSpPr/>
              <p:nvPr/>
            </p:nvSpPr>
            <p:spPr>
              <a:xfrm flipH="false" flipV="false" rot="0">
                <a:off x="0" y="0"/>
                <a:ext cx="910407" cy="947492"/>
              </a:xfrm>
              <a:custGeom>
                <a:avLst/>
                <a:gdLst/>
                <a:ahLst/>
                <a:cxnLst/>
                <a:rect r="r" b="b" t="t" l="l"/>
                <a:pathLst>
                  <a:path h="947492" w="910407">
                    <a:moveTo>
                      <a:pt x="455203" y="0"/>
                    </a:moveTo>
                    <a:cubicBezTo>
                      <a:pt x="203802" y="0"/>
                      <a:pt x="0" y="212103"/>
                      <a:pt x="0" y="473746"/>
                    </a:cubicBezTo>
                    <a:cubicBezTo>
                      <a:pt x="0" y="735389"/>
                      <a:pt x="203802" y="947492"/>
                      <a:pt x="455203" y="947492"/>
                    </a:cubicBezTo>
                    <a:cubicBezTo>
                      <a:pt x="706605" y="947492"/>
                      <a:pt x="910407" y="735389"/>
                      <a:pt x="910407" y="473746"/>
                    </a:cubicBezTo>
                    <a:cubicBezTo>
                      <a:pt x="910407" y="212103"/>
                      <a:pt x="706605" y="0"/>
                      <a:pt x="455203" y="0"/>
                    </a:cubicBezTo>
                    <a:close/>
                  </a:path>
                </a:pathLst>
              </a:custGeom>
              <a:solidFill>
                <a:srgbClr val="02BDB6">
                  <a:alpha val="80000"/>
                </a:srgbClr>
              </a:solidFill>
            </p:spPr>
          </p:sp>
          <p:sp>
            <p:nvSpPr>
              <p:cNvPr name="TextBox 27" id="27"/>
              <p:cNvSpPr txBox="true"/>
              <p:nvPr/>
            </p:nvSpPr>
            <p:spPr>
              <a:xfrm>
                <a:off x="85351" y="69777"/>
                <a:ext cx="739706" cy="78888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440"/>
                  </a:lnSpc>
                </a:pPr>
              </a:p>
            </p:txBody>
          </p:sp>
        </p:grpSp>
        <p:sp>
          <p:nvSpPr>
            <p:cNvPr name="TextBox 28" id="28"/>
            <p:cNvSpPr txBox="true"/>
            <p:nvPr/>
          </p:nvSpPr>
          <p:spPr>
            <a:xfrm rot="0">
              <a:off x="6841598" y="3323725"/>
              <a:ext cx="176480" cy="37782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2022"/>
                </a:lnSpc>
                <a:spcBef>
                  <a:spcPct val="0"/>
                </a:spcBef>
              </a:pPr>
              <a:r>
                <a:rPr lang="en-US" b="true" sz="1872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2</a:t>
              </a:r>
            </a:p>
          </p:txBody>
        </p:sp>
        <p:grpSp>
          <p:nvGrpSpPr>
            <p:cNvPr name="Group 29" id="29"/>
            <p:cNvGrpSpPr/>
            <p:nvPr/>
          </p:nvGrpSpPr>
          <p:grpSpPr>
            <a:xfrm rot="0">
              <a:off x="6745537" y="5624986"/>
              <a:ext cx="368603" cy="383618"/>
              <a:chOff x="0" y="0"/>
              <a:chExt cx="910407" cy="947492"/>
            </a:xfrm>
          </p:grpSpPr>
          <p:sp>
            <p:nvSpPr>
              <p:cNvPr name="Freeform 30" id="30"/>
              <p:cNvSpPr/>
              <p:nvPr/>
            </p:nvSpPr>
            <p:spPr>
              <a:xfrm flipH="false" flipV="false" rot="0">
                <a:off x="0" y="0"/>
                <a:ext cx="910407" cy="947492"/>
              </a:xfrm>
              <a:custGeom>
                <a:avLst/>
                <a:gdLst/>
                <a:ahLst/>
                <a:cxnLst/>
                <a:rect r="r" b="b" t="t" l="l"/>
                <a:pathLst>
                  <a:path h="947492" w="910407">
                    <a:moveTo>
                      <a:pt x="455203" y="0"/>
                    </a:moveTo>
                    <a:cubicBezTo>
                      <a:pt x="203802" y="0"/>
                      <a:pt x="0" y="212103"/>
                      <a:pt x="0" y="473746"/>
                    </a:cubicBezTo>
                    <a:cubicBezTo>
                      <a:pt x="0" y="735389"/>
                      <a:pt x="203802" y="947492"/>
                      <a:pt x="455203" y="947492"/>
                    </a:cubicBezTo>
                    <a:cubicBezTo>
                      <a:pt x="706605" y="947492"/>
                      <a:pt x="910407" y="735389"/>
                      <a:pt x="910407" y="473746"/>
                    </a:cubicBezTo>
                    <a:cubicBezTo>
                      <a:pt x="910407" y="212103"/>
                      <a:pt x="706605" y="0"/>
                      <a:pt x="455203" y="0"/>
                    </a:cubicBezTo>
                    <a:close/>
                  </a:path>
                </a:pathLst>
              </a:custGeom>
              <a:solidFill>
                <a:srgbClr val="02BDB6">
                  <a:alpha val="80000"/>
                </a:srgbClr>
              </a:solidFill>
            </p:spPr>
          </p:sp>
          <p:sp>
            <p:nvSpPr>
              <p:cNvPr name="TextBox 31" id="31"/>
              <p:cNvSpPr txBox="true"/>
              <p:nvPr/>
            </p:nvSpPr>
            <p:spPr>
              <a:xfrm>
                <a:off x="85351" y="69777"/>
                <a:ext cx="739706" cy="78888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440"/>
                  </a:lnSpc>
                </a:pPr>
              </a:p>
            </p:txBody>
          </p:sp>
        </p:grpSp>
        <p:sp>
          <p:nvSpPr>
            <p:cNvPr name="TextBox 32" id="32"/>
            <p:cNvSpPr txBox="true"/>
            <p:nvPr/>
          </p:nvSpPr>
          <p:spPr>
            <a:xfrm rot="0">
              <a:off x="6841598" y="5615461"/>
              <a:ext cx="176480" cy="37782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2022"/>
                </a:lnSpc>
                <a:spcBef>
                  <a:spcPct val="0"/>
                </a:spcBef>
              </a:pPr>
              <a:r>
                <a:rPr lang="en-US" b="true" sz="1872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3</a:t>
              </a:r>
            </a:p>
          </p:txBody>
        </p:sp>
        <p:grpSp>
          <p:nvGrpSpPr>
            <p:cNvPr name="Group 33" id="33"/>
            <p:cNvGrpSpPr/>
            <p:nvPr/>
          </p:nvGrpSpPr>
          <p:grpSpPr>
            <a:xfrm rot="0">
              <a:off x="6376934" y="7233529"/>
              <a:ext cx="368603" cy="383618"/>
              <a:chOff x="0" y="0"/>
              <a:chExt cx="910407" cy="947492"/>
            </a:xfrm>
          </p:grpSpPr>
          <p:sp>
            <p:nvSpPr>
              <p:cNvPr name="Freeform 34" id="34"/>
              <p:cNvSpPr/>
              <p:nvPr/>
            </p:nvSpPr>
            <p:spPr>
              <a:xfrm flipH="false" flipV="false" rot="0">
                <a:off x="0" y="0"/>
                <a:ext cx="910407" cy="947492"/>
              </a:xfrm>
              <a:custGeom>
                <a:avLst/>
                <a:gdLst/>
                <a:ahLst/>
                <a:cxnLst/>
                <a:rect r="r" b="b" t="t" l="l"/>
                <a:pathLst>
                  <a:path h="947492" w="910407">
                    <a:moveTo>
                      <a:pt x="455203" y="0"/>
                    </a:moveTo>
                    <a:cubicBezTo>
                      <a:pt x="203802" y="0"/>
                      <a:pt x="0" y="212103"/>
                      <a:pt x="0" y="473746"/>
                    </a:cubicBezTo>
                    <a:cubicBezTo>
                      <a:pt x="0" y="735389"/>
                      <a:pt x="203802" y="947492"/>
                      <a:pt x="455203" y="947492"/>
                    </a:cubicBezTo>
                    <a:cubicBezTo>
                      <a:pt x="706605" y="947492"/>
                      <a:pt x="910407" y="735389"/>
                      <a:pt x="910407" y="473746"/>
                    </a:cubicBezTo>
                    <a:cubicBezTo>
                      <a:pt x="910407" y="212103"/>
                      <a:pt x="706605" y="0"/>
                      <a:pt x="455203" y="0"/>
                    </a:cubicBezTo>
                    <a:close/>
                  </a:path>
                </a:pathLst>
              </a:custGeom>
              <a:solidFill>
                <a:srgbClr val="02BDB6">
                  <a:alpha val="80000"/>
                </a:srgbClr>
              </a:solidFill>
            </p:spPr>
          </p:sp>
          <p:sp>
            <p:nvSpPr>
              <p:cNvPr name="TextBox 35" id="35"/>
              <p:cNvSpPr txBox="true"/>
              <p:nvPr/>
            </p:nvSpPr>
            <p:spPr>
              <a:xfrm>
                <a:off x="85351" y="69777"/>
                <a:ext cx="739706" cy="78888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440"/>
                  </a:lnSpc>
                </a:pPr>
              </a:p>
            </p:txBody>
          </p:sp>
        </p:grpSp>
        <p:sp>
          <p:nvSpPr>
            <p:cNvPr name="TextBox 36" id="36"/>
            <p:cNvSpPr txBox="true"/>
            <p:nvPr/>
          </p:nvSpPr>
          <p:spPr>
            <a:xfrm rot="0">
              <a:off x="6472996" y="7224004"/>
              <a:ext cx="176480" cy="37782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2022"/>
                </a:lnSpc>
                <a:spcBef>
                  <a:spcPct val="0"/>
                </a:spcBef>
              </a:pPr>
              <a:r>
                <a:rPr lang="en-US" b="true" sz="1872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4</a:t>
              </a:r>
            </a:p>
          </p:txBody>
        </p:sp>
        <p:grpSp>
          <p:nvGrpSpPr>
            <p:cNvPr name="Group 37" id="37"/>
            <p:cNvGrpSpPr/>
            <p:nvPr/>
          </p:nvGrpSpPr>
          <p:grpSpPr>
            <a:xfrm rot="0">
              <a:off x="7311394" y="7233529"/>
              <a:ext cx="368603" cy="383618"/>
              <a:chOff x="0" y="0"/>
              <a:chExt cx="910407" cy="947492"/>
            </a:xfrm>
          </p:grpSpPr>
          <p:sp>
            <p:nvSpPr>
              <p:cNvPr name="Freeform 38" id="38"/>
              <p:cNvSpPr/>
              <p:nvPr/>
            </p:nvSpPr>
            <p:spPr>
              <a:xfrm flipH="false" flipV="false" rot="0">
                <a:off x="0" y="0"/>
                <a:ext cx="910407" cy="947492"/>
              </a:xfrm>
              <a:custGeom>
                <a:avLst/>
                <a:gdLst/>
                <a:ahLst/>
                <a:cxnLst/>
                <a:rect r="r" b="b" t="t" l="l"/>
                <a:pathLst>
                  <a:path h="947492" w="910407">
                    <a:moveTo>
                      <a:pt x="455203" y="0"/>
                    </a:moveTo>
                    <a:cubicBezTo>
                      <a:pt x="203802" y="0"/>
                      <a:pt x="0" y="212103"/>
                      <a:pt x="0" y="473746"/>
                    </a:cubicBezTo>
                    <a:cubicBezTo>
                      <a:pt x="0" y="735389"/>
                      <a:pt x="203802" y="947492"/>
                      <a:pt x="455203" y="947492"/>
                    </a:cubicBezTo>
                    <a:cubicBezTo>
                      <a:pt x="706605" y="947492"/>
                      <a:pt x="910407" y="735389"/>
                      <a:pt x="910407" y="473746"/>
                    </a:cubicBezTo>
                    <a:cubicBezTo>
                      <a:pt x="910407" y="212103"/>
                      <a:pt x="706605" y="0"/>
                      <a:pt x="455203" y="0"/>
                    </a:cubicBezTo>
                    <a:close/>
                  </a:path>
                </a:pathLst>
              </a:custGeom>
              <a:solidFill>
                <a:srgbClr val="02BDB6">
                  <a:alpha val="80000"/>
                </a:srgbClr>
              </a:solidFill>
            </p:spPr>
          </p:sp>
          <p:sp>
            <p:nvSpPr>
              <p:cNvPr name="TextBox 39" id="39"/>
              <p:cNvSpPr txBox="true"/>
              <p:nvPr/>
            </p:nvSpPr>
            <p:spPr>
              <a:xfrm>
                <a:off x="85351" y="69777"/>
                <a:ext cx="739706" cy="78888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440"/>
                  </a:lnSpc>
                </a:pPr>
              </a:p>
            </p:txBody>
          </p:sp>
        </p:grpSp>
        <p:sp>
          <p:nvSpPr>
            <p:cNvPr name="TextBox 40" id="40"/>
            <p:cNvSpPr txBox="true"/>
            <p:nvPr/>
          </p:nvSpPr>
          <p:spPr>
            <a:xfrm rot="0">
              <a:off x="7407455" y="7224004"/>
              <a:ext cx="176480" cy="37782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2022"/>
                </a:lnSpc>
                <a:spcBef>
                  <a:spcPct val="0"/>
                </a:spcBef>
              </a:pPr>
              <a:r>
                <a:rPr lang="en-US" b="true" sz="1872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4</a:t>
              </a:r>
            </a:p>
          </p:txBody>
        </p:sp>
      </p:grpSp>
      <p:grpSp>
        <p:nvGrpSpPr>
          <p:cNvPr name="Group 41" id="41"/>
          <p:cNvGrpSpPr/>
          <p:nvPr/>
        </p:nvGrpSpPr>
        <p:grpSpPr>
          <a:xfrm rot="0">
            <a:off x="1028700" y="6468127"/>
            <a:ext cx="8115300" cy="2601704"/>
            <a:chOff x="0" y="0"/>
            <a:chExt cx="10820400" cy="3468939"/>
          </a:xfrm>
        </p:grpSpPr>
        <p:sp>
          <p:nvSpPr>
            <p:cNvPr name="TextBox 42" id="42"/>
            <p:cNvSpPr txBox="true"/>
            <p:nvPr/>
          </p:nvSpPr>
          <p:spPr>
            <a:xfrm rot="0">
              <a:off x="0" y="19050"/>
              <a:ext cx="2312885" cy="4615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2592"/>
                </a:lnSpc>
                <a:spcBef>
                  <a:spcPct val="0"/>
                </a:spcBef>
              </a:pPr>
              <a:r>
                <a:rPr lang="en-US" b="true" sz="2400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유저 트래픽</a:t>
              </a:r>
            </a:p>
          </p:txBody>
        </p:sp>
        <p:sp>
          <p:nvSpPr>
            <p:cNvPr name="TextBox 43" id="43"/>
            <p:cNvSpPr txBox="true"/>
            <p:nvPr/>
          </p:nvSpPr>
          <p:spPr>
            <a:xfrm rot="0">
              <a:off x="0" y="565645"/>
              <a:ext cx="8027492" cy="35407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1944"/>
                </a:lnSpc>
                <a:spcBef>
                  <a:spcPct val="0"/>
                </a:spcBef>
              </a:pPr>
              <a:r>
                <a:rPr lang="en-US" b="true" sz="1800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(</a:t>
              </a:r>
              <a:r>
                <a:rPr lang="en-US" b="true" sz="1800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사용자가 브라우저나 앱에서 서버로 요청을 보내는 것)</a:t>
              </a:r>
            </a:p>
          </p:txBody>
        </p:sp>
        <p:sp>
          <p:nvSpPr>
            <p:cNvPr name="TextBox 44" id="44"/>
            <p:cNvSpPr txBox="true"/>
            <p:nvPr/>
          </p:nvSpPr>
          <p:spPr>
            <a:xfrm rot="0">
              <a:off x="491368" y="1169273"/>
              <a:ext cx="4158562" cy="29197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1511"/>
                </a:lnSpc>
                <a:spcBef>
                  <a:spcPct val="0"/>
                </a:spcBef>
              </a:pPr>
              <a:r>
                <a:rPr lang="en-US" b="true" sz="1399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HTTP를 통해 유저의 요청을 받는다.</a:t>
              </a:r>
            </a:p>
          </p:txBody>
        </p:sp>
        <p:sp>
          <p:nvSpPr>
            <p:cNvPr name="TextBox 45" id="45"/>
            <p:cNvSpPr txBox="true"/>
            <p:nvPr/>
          </p:nvSpPr>
          <p:spPr>
            <a:xfrm rot="0">
              <a:off x="491368" y="1608888"/>
              <a:ext cx="8084446" cy="29197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1511"/>
                </a:lnSpc>
                <a:spcBef>
                  <a:spcPct val="0"/>
                </a:spcBef>
              </a:pPr>
              <a:r>
                <a:rPr lang="en-US" b="true" sz="1399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인터넷 게이트웨이(IGW)를 통해서 유저의 요청이 VPC내 ALB로 간다.</a:t>
              </a:r>
            </a:p>
          </p:txBody>
        </p:sp>
        <p:sp>
          <p:nvSpPr>
            <p:cNvPr name="TextBox 46" id="46"/>
            <p:cNvSpPr txBox="true"/>
            <p:nvPr/>
          </p:nvSpPr>
          <p:spPr>
            <a:xfrm rot="0">
              <a:off x="491368" y="2048503"/>
              <a:ext cx="10329032" cy="29197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1511"/>
                </a:lnSpc>
                <a:spcBef>
                  <a:spcPct val="0"/>
                </a:spcBef>
              </a:pPr>
              <a:r>
                <a:rPr lang="en-US" b="true" sz="1399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ALB의 정의해둔 F</a:t>
              </a:r>
              <a:r>
                <a:rPr lang="en-US" b="true" sz="1399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orwading Rule에 의해 지정해둔 Target Group으로 요청이 보내진다.</a:t>
              </a:r>
            </a:p>
          </p:txBody>
        </p:sp>
        <p:sp>
          <p:nvSpPr>
            <p:cNvPr name="TextBox 47" id="47"/>
            <p:cNvSpPr txBox="true"/>
            <p:nvPr/>
          </p:nvSpPr>
          <p:spPr>
            <a:xfrm rot="0">
              <a:off x="491368" y="2488118"/>
              <a:ext cx="10206790" cy="29197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1511"/>
                </a:lnSpc>
                <a:spcBef>
                  <a:spcPct val="0"/>
                </a:spcBef>
              </a:pPr>
              <a:r>
                <a:rPr lang="en-US" b="true" sz="1399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Target Group 내에 등록되어 있는 웹 서버에 로드밸런싱 규칙에 의해 트래픽이 분산된다.</a:t>
              </a:r>
            </a:p>
          </p:txBody>
        </p:sp>
        <p:sp>
          <p:nvSpPr>
            <p:cNvPr name="TextBox 48" id="48"/>
            <p:cNvSpPr txBox="true"/>
            <p:nvPr/>
          </p:nvSpPr>
          <p:spPr>
            <a:xfrm rot="0">
              <a:off x="491368" y="2922966"/>
              <a:ext cx="7617007" cy="54597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1511"/>
                </a:lnSpc>
                <a:spcBef>
                  <a:spcPct val="0"/>
                </a:spcBef>
              </a:pPr>
              <a:r>
                <a:rPr lang="en-US" b="true" sz="1399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※ 응답은 </a:t>
              </a:r>
              <a:r>
                <a:rPr lang="en-US" b="true" sz="1399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요청이 들어온 경로와 동일한 경로로 유저에게 반환된다. </a:t>
              </a:r>
            </a:p>
            <a:p>
              <a:pPr algn="just">
                <a:lnSpc>
                  <a:spcPts val="1511"/>
                </a:lnSpc>
                <a:spcBef>
                  <a:spcPct val="0"/>
                </a:spcBef>
              </a:pPr>
              <a:r>
                <a:rPr lang="en-US" b="true" sz="1399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(다시 ALB -&gt; IGW 를 통해 유저에게 도달)</a:t>
              </a:r>
            </a:p>
          </p:txBody>
        </p:sp>
        <p:grpSp>
          <p:nvGrpSpPr>
            <p:cNvPr name="Group 49" id="49"/>
            <p:cNvGrpSpPr/>
            <p:nvPr/>
          </p:nvGrpSpPr>
          <p:grpSpPr>
            <a:xfrm rot="0">
              <a:off x="0" y="1135621"/>
              <a:ext cx="413444" cy="368801"/>
              <a:chOff x="0" y="0"/>
              <a:chExt cx="1062185" cy="947492"/>
            </a:xfrm>
          </p:grpSpPr>
          <p:sp>
            <p:nvSpPr>
              <p:cNvPr name="Freeform 50" id="50"/>
              <p:cNvSpPr/>
              <p:nvPr/>
            </p:nvSpPr>
            <p:spPr>
              <a:xfrm flipH="false" flipV="false" rot="0">
                <a:off x="0" y="0"/>
                <a:ext cx="1062185" cy="947492"/>
              </a:xfrm>
              <a:custGeom>
                <a:avLst/>
                <a:gdLst/>
                <a:ahLst/>
                <a:cxnLst/>
                <a:rect r="r" b="b" t="t" l="l"/>
                <a:pathLst>
                  <a:path h="947492" w="1062185">
                    <a:moveTo>
                      <a:pt x="531093" y="0"/>
                    </a:moveTo>
                    <a:cubicBezTo>
                      <a:pt x="237778" y="0"/>
                      <a:pt x="0" y="212103"/>
                      <a:pt x="0" y="473746"/>
                    </a:cubicBezTo>
                    <a:cubicBezTo>
                      <a:pt x="0" y="735389"/>
                      <a:pt x="237778" y="947492"/>
                      <a:pt x="531093" y="947492"/>
                    </a:cubicBezTo>
                    <a:cubicBezTo>
                      <a:pt x="824407" y="947492"/>
                      <a:pt x="1062185" y="735389"/>
                      <a:pt x="1062185" y="473746"/>
                    </a:cubicBezTo>
                    <a:cubicBezTo>
                      <a:pt x="1062185" y="212103"/>
                      <a:pt x="824407" y="0"/>
                      <a:pt x="531093" y="0"/>
                    </a:cubicBezTo>
                    <a:close/>
                  </a:path>
                </a:pathLst>
              </a:custGeom>
              <a:solidFill>
                <a:srgbClr val="02BDB6">
                  <a:alpha val="80000"/>
                </a:srgbClr>
              </a:solidFill>
            </p:spPr>
          </p:sp>
          <p:sp>
            <p:nvSpPr>
              <p:cNvPr name="TextBox 51" id="51"/>
              <p:cNvSpPr txBox="true"/>
              <p:nvPr/>
            </p:nvSpPr>
            <p:spPr>
              <a:xfrm>
                <a:off x="99580" y="69777"/>
                <a:ext cx="863025" cy="78888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439"/>
                  </a:lnSpc>
                </a:pPr>
              </a:p>
            </p:txBody>
          </p:sp>
        </p:grpSp>
        <p:sp>
          <p:nvSpPr>
            <p:cNvPr name="TextBox 52" id="52"/>
            <p:cNvSpPr txBox="true"/>
            <p:nvPr/>
          </p:nvSpPr>
          <p:spPr>
            <a:xfrm rot="0">
              <a:off x="107747" y="1135621"/>
              <a:ext cx="197950" cy="35407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1944"/>
                </a:lnSpc>
                <a:spcBef>
                  <a:spcPct val="0"/>
                </a:spcBef>
              </a:pPr>
              <a:r>
                <a:rPr lang="en-US" b="true" sz="1800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1</a:t>
              </a:r>
            </a:p>
          </p:txBody>
        </p:sp>
        <p:grpSp>
          <p:nvGrpSpPr>
            <p:cNvPr name="Group 53" id="53"/>
            <p:cNvGrpSpPr/>
            <p:nvPr/>
          </p:nvGrpSpPr>
          <p:grpSpPr>
            <a:xfrm rot="0">
              <a:off x="0" y="1575236"/>
              <a:ext cx="413444" cy="368801"/>
              <a:chOff x="0" y="0"/>
              <a:chExt cx="1062185" cy="947492"/>
            </a:xfrm>
          </p:grpSpPr>
          <p:sp>
            <p:nvSpPr>
              <p:cNvPr name="Freeform 54" id="54"/>
              <p:cNvSpPr/>
              <p:nvPr/>
            </p:nvSpPr>
            <p:spPr>
              <a:xfrm flipH="false" flipV="false" rot="0">
                <a:off x="0" y="0"/>
                <a:ext cx="1062185" cy="947492"/>
              </a:xfrm>
              <a:custGeom>
                <a:avLst/>
                <a:gdLst/>
                <a:ahLst/>
                <a:cxnLst/>
                <a:rect r="r" b="b" t="t" l="l"/>
                <a:pathLst>
                  <a:path h="947492" w="1062185">
                    <a:moveTo>
                      <a:pt x="531093" y="0"/>
                    </a:moveTo>
                    <a:cubicBezTo>
                      <a:pt x="237778" y="0"/>
                      <a:pt x="0" y="212103"/>
                      <a:pt x="0" y="473746"/>
                    </a:cubicBezTo>
                    <a:cubicBezTo>
                      <a:pt x="0" y="735389"/>
                      <a:pt x="237778" y="947492"/>
                      <a:pt x="531093" y="947492"/>
                    </a:cubicBezTo>
                    <a:cubicBezTo>
                      <a:pt x="824407" y="947492"/>
                      <a:pt x="1062185" y="735389"/>
                      <a:pt x="1062185" y="473746"/>
                    </a:cubicBezTo>
                    <a:cubicBezTo>
                      <a:pt x="1062185" y="212103"/>
                      <a:pt x="824407" y="0"/>
                      <a:pt x="531093" y="0"/>
                    </a:cubicBezTo>
                    <a:close/>
                  </a:path>
                </a:pathLst>
              </a:custGeom>
              <a:solidFill>
                <a:srgbClr val="02BDB6">
                  <a:alpha val="80000"/>
                </a:srgbClr>
              </a:solidFill>
            </p:spPr>
          </p:sp>
          <p:sp>
            <p:nvSpPr>
              <p:cNvPr name="TextBox 55" id="55"/>
              <p:cNvSpPr txBox="true"/>
              <p:nvPr/>
            </p:nvSpPr>
            <p:spPr>
              <a:xfrm>
                <a:off x="99580" y="69777"/>
                <a:ext cx="863025" cy="78888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439"/>
                  </a:lnSpc>
                </a:pPr>
              </a:p>
            </p:txBody>
          </p:sp>
        </p:grpSp>
        <p:sp>
          <p:nvSpPr>
            <p:cNvPr name="TextBox 56" id="56"/>
            <p:cNvSpPr txBox="true"/>
            <p:nvPr/>
          </p:nvSpPr>
          <p:spPr>
            <a:xfrm rot="0">
              <a:off x="107747" y="1575236"/>
              <a:ext cx="197950" cy="35407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1944"/>
                </a:lnSpc>
                <a:spcBef>
                  <a:spcPct val="0"/>
                </a:spcBef>
              </a:pPr>
              <a:r>
                <a:rPr lang="en-US" b="true" sz="1800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2</a:t>
              </a:r>
            </a:p>
          </p:txBody>
        </p:sp>
        <p:grpSp>
          <p:nvGrpSpPr>
            <p:cNvPr name="Group 57" id="57"/>
            <p:cNvGrpSpPr/>
            <p:nvPr/>
          </p:nvGrpSpPr>
          <p:grpSpPr>
            <a:xfrm rot="0">
              <a:off x="0" y="2014851"/>
              <a:ext cx="413444" cy="368801"/>
              <a:chOff x="0" y="0"/>
              <a:chExt cx="1062185" cy="947492"/>
            </a:xfrm>
          </p:grpSpPr>
          <p:sp>
            <p:nvSpPr>
              <p:cNvPr name="Freeform 58" id="58"/>
              <p:cNvSpPr/>
              <p:nvPr/>
            </p:nvSpPr>
            <p:spPr>
              <a:xfrm flipH="false" flipV="false" rot="0">
                <a:off x="0" y="0"/>
                <a:ext cx="1062185" cy="947492"/>
              </a:xfrm>
              <a:custGeom>
                <a:avLst/>
                <a:gdLst/>
                <a:ahLst/>
                <a:cxnLst/>
                <a:rect r="r" b="b" t="t" l="l"/>
                <a:pathLst>
                  <a:path h="947492" w="1062185">
                    <a:moveTo>
                      <a:pt x="531093" y="0"/>
                    </a:moveTo>
                    <a:cubicBezTo>
                      <a:pt x="237778" y="0"/>
                      <a:pt x="0" y="212103"/>
                      <a:pt x="0" y="473746"/>
                    </a:cubicBezTo>
                    <a:cubicBezTo>
                      <a:pt x="0" y="735389"/>
                      <a:pt x="237778" y="947492"/>
                      <a:pt x="531093" y="947492"/>
                    </a:cubicBezTo>
                    <a:cubicBezTo>
                      <a:pt x="824407" y="947492"/>
                      <a:pt x="1062185" y="735389"/>
                      <a:pt x="1062185" y="473746"/>
                    </a:cubicBezTo>
                    <a:cubicBezTo>
                      <a:pt x="1062185" y="212103"/>
                      <a:pt x="824407" y="0"/>
                      <a:pt x="531093" y="0"/>
                    </a:cubicBezTo>
                    <a:close/>
                  </a:path>
                </a:pathLst>
              </a:custGeom>
              <a:solidFill>
                <a:srgbClr val="02BDB6">
                  <a:alpha val="80000"/>
                </a:srgbClr>
              </a:solidFill>
            </p:spPr>
          </p:sp>
          <p:sp>
            <p:nvSpPr>
              <p:cNvPr name="TextBox 59" id="59"/>
              <p:cNvSpPr txBox="true"/>
              <p:nvPr/>
            </p:nvSpPr>
            <p:spPr>
              <a:xfrm>
                <a:off x="99580" y="69777"/>
                <a:ext cx="863025" cy="78888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439"/>
                  </a:lnSpc>
                </a:pPr>
              </a:p>
            </p:txBody>
          </p:sp>
        </p:grpSp>
        <p:sp>
          <p:nvSpPr>
            <p:cNvPr name="TextBox 60" id="60"/>
            <p:cNvSpPr txBox="true"/>
            <p:nvPr/>
          </p:nvSpPr>
          <p:spPr>
            <a:xfrm rot="0">
              <a:off x="107747" y="2014851"/>
              <a:ext cx="197950" cy="35407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1944"/>
                </a:lnSpc>
                <a:spcBef>
                  <a:spcPct val="0"/>
                </a:spcBef>
              </a:pPr>
              <a:r>
                <a:rPr lang="en-US" b="true" sz="1800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3</a:t>
              </a:r>
            </a:p>
          </p:txBody>
        </p:sp>
        <p:grpSp>
          <p:nvGrpSpPr>
            <p:cNvPr name="Group 61" id="61"/>
            <p:cNvGrpSpPr/>
            <p:nvPr/>
          </p:nvGrpSpPr>
          <p:grpSpPr>
            <a:xfrm rot="0">
              <a:off x="0" y="2454466"/>
              <a:ext cx="413444" cy="368801"/>
              <a:chOff x="0" y="0"/>
              <a:chExt cx="1062185" cy="947492"/>
            </a:xfrm>
          </p:grpSpPr>
          <p:sp>
            <p:nvSpPr>
              <p:cNvPr name="Freeform 62" id="62"/>
              <p:cNvSpPr/>
              <p:nvPr/>
            </p:nvSpPr>
            <p:spPr>
              <a:xfrm flipH="false" flipV="false" rot="0">
                <a:off x="0" y="0"/>
                <a:ext cx="1062185" cy="947492"/>
              </a:xfrm>
              <a:custGeom>
                <a:avLst/>
                <a:gdLst/>
                <a:ahLst/>
                <a:cxnLst/>
                <a:rect r="r" b="b" t="t" l="l"/>
                <a:pathLst>
                  <a:path h="947492" w="1062185">
                    <a:moveTo>
                      <a:pt x="531093" y="0"/>
                    </a:moveTo>
                    <a:cubicBezTo>
                      <a:pt x="237778" y="0"/>
                      <a:pt x="0" y="212103"/>
                      <a:pt x="0" y="473746"/>
                    </a:cubicBezTo>
                    <a:cubicBezTo>
                      <a:pt x="0" y="735389"/>
                      <a:pt x="237778" y="947492"/>
                      <a:pt x="531093" y="947492"/>
                    </a:cubicBezTo>
                    <a:cubicBezTo>
                      <a:pt x="824407" y="947492"/>
                      <a:pt x="1062185" y="735389"/>
                      <a:pt x="1062185" y="473746"/>
                    </a:cubicBezTo>
                    <a:cubicBezTo>
                      <a:pt x="1062185" y="212103"/>
                      <a:pt x="824407" y="0"/>
                      <a:pt x="531093" y="0"/>
                    </a:cubicBezTo>
                    <a:close/>
                  </a:path>
                </a:pathLst>
              </a:custGeom>
              <a:solidFill>
                <a:srgbClr val="02BDB6">
                  <a:alpha val="80000"/>
                </a:srgbClr>
              </a:solidFill>
            </p:spPr>
          </p:sp>
          <p:sp>
            <p:nvSpPr>
              <p:cNvPr name="TextBox 63" id="63"/>
              <p:cNvSpPr txBox="true"/>
              <p:nvPr/>
            </p:nvSpPr>
            <p:spPr>
              <a:xfrm>
                <a:off x="99580" y="69777"/>
                <a:ext cx="863025" cy="78888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439"/>
                  </a:lnSpc>
                </a:pPr>
              </a:p>
            </p:txBody>
          </p:sp>
        </p:grpSp>
        <p:sp>
          <p:nvSpPr>
            <p:cNvPr name="TextBox 64" id="64"/>
            <p:cNvSpPr txBox="true"/>
            <p:nvPr/>
          </p:nvSpPr>
          <p:spPr>
            <a:xfrm rot="0">
              <a:off x="107747" y="2454466"/>
              <a:ext cx="197950" cy="35407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1944"/>
                </a:lnSpc>
                <a:spcBef>
                  <a:spcPct val="0"/>
                </a:spcBef>
              </a:pPr>
              <a:r>
                <a:rPr lang="en-US" b="true" sz="1800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4</a:t>
              </a:r>
            </a:p>
          </p:txBody>
        </p:sp>
      </p:grpSp>
      <p:grpSp>
        <p:nvGrpSpPr>
          <p:cNvPr name="Group 65" id="65"/>
          <p:cNvGrpSpPr/>
          <p:nvPr/>
        </p:nvGrpSpPr>
        <p:grpSpPr>
          <a:xfrm rot="0">
            <a:off x="1028700" y="2139324"/>
            <a:ext cx="8667284" cy="3650733"/>
            <a:chOff x="0" y="0"/>
            <a:chExt cx="11556379" cy="4867645"/>
          </a:xfrm>
        </p:grpSpPr>
        <p:sp>
          <p:nvSpPr>
            <p:cNvPr name="TextBox 66" id="66"/>
            <p:cNvSpPr txBox="true"/>
            <p:nvPr/>
          </p:nvSpPr>
          <p:spPr>
            <a:xfrm rot="0">
              <a:off x="0" y="19050"/>
              <a:ext cx="1857547" cy="4762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2699"/>
                </a:lnSpc>
                <a:spcBef>
                  <a:spcPct val="0"/>
                </a:spcBef>
              </a:pPr>
              <a:r>
                <a:rPr lang="en-US" b="true" sz="2499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구성 요소</a:t>
              </a:r>
            </a:p>
          </p:txBody>
        </p:sp>
        <p:sp>
          <p:nvSpPr>
            <p:cNvPr name="TextBox 67" id="67"/>
            <p:cNvSpPr txBox="true"/>
            <p:nvPr/>
          </p:nvSpPr>
          <p:spPr>
            <a:xfrm rot="0">
              <a:off x="14641" y="644525"/>
              <a:ext cx="733074" cy="37201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2051"/>
                </a:lnSpc>
                <a:spcBef>
                  <a:spcPct val="0"/>
                </a:spcBef>
              </a:pPr>
              <a:r>
                <a:rPr lang="en-US" b="true" sz="1899">
                  <a:solidFill>
                    <a:srgbClr val="02BDB6"/>
                  </a:solidFill>
                  <a:latin typeface="Arimo Bold"/>
                  <a:ea typeface="Arimo Bold"/>
                  <a:cs typeface="Arimo Bold"/>
                  <a:sym typeface="Arimo Bold"/>
                </a:rPr>
                <a:t>ALB</a:t>
              </a:r>
            </a:p>
          </p:txBody>
        </p:sp>
        <p:sp>
          <p:nvSpPr>
            <p:cNvPr name="TextBox 68" id="68"/>
            <p:cNvSpPr txBox="true"/>
            <p:nvPr/>
          </p:nvSpPr>
          <p:spPr>
            <a:xfrm rot="0">
              <a:off x="0" y="1565233"/>
              <a:ext cx="2199663" cy="37201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2051"/>
                </a:lnSpc>
                <a:spcBef>
                  <a:spcPct val="0"/>
                </a:spcBef>
              </a:pPr>
              <a:r>
                <a:rPr lang="en-US" b="true" sz="1899">
                  <a:solidFill>
                    <a:srgbClr val="02BDB6"/>
                  </a:solidFill>
                  <a:latin typeface="Arimo Bold"/>
                  <a:ea typeface="Arimo Bold"/>
                  <a:cs typeface="Arimo Bold"/>
                  <a:sym typeface="Arimo Bold"/>
                </a:rPr>
                <a:t>Bastion Host</a:t>
              </a:r>
            </a:p>
          </p:txBody>
        </p:sp>
        <p:sp>
          <p:nvSpPr>
            <p:cNvPr name="TextBox 69" id="69"/>
            <p:cNvSpPr txBox="true"/>
            <p:nvPr/>
          </p:nvSpPr>
          <p:spPr>
            <a:xfrm rot="0">
              <a:off x="0" y="2436409"/>
              <a:ext cx="2986639" cy="37201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2051"/>
                </a:lnSpc>
                <a:spcBef>
                  <a:spcPct val="0"/>
                </a:spcBef>
              </a:pPr>
              <a:r>
                <a:rPr lang="en-US" b="true" sz="1899">
                  <a:solidFill>
                    <a:srgbClr val="02BDB6"/>
                  </a:solidFill>
                  <a:latin typeface="Arimo Bold"/>
                  <a:ea typeface="Arimo Bold"/>
                  <a:cs typeface="Arimo Bold"/>
                  <a:sym typeface="Arimo Bold"/>
                </a:rPr>
                <a:t>Web Server (EC2)</a:t>
              </a:r>
            </a:p>
          </p:txBody>
        </p:sp>
        <p:sp>
          <p:nvSpPr>
            <p:cNvPr name="TextBox 70" id="70"/>
            <p:cNvSpPr txBox="true"/>
            <p:nvPr/>
          </p:nvSpPr>
          <p:spPr>
            <a:xfrm rot="0">
              <a:off x="7320" y="3346476"/>
              <a:ext cx="713273" cy="37201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2051"/>
                </a:lnSpc>
                <a:spcBef>
                  <a:spcPct val="0"/>
                </a:spcBef>
              </a:pPr>
              <a:r>
                <a:rPr lang="en-US" b="true" sz="1899">
                  <a:solidFill>
                    <a:srgbClr val="02BDB6"/>
                  </a:solidFill>
                  <a:latin typeface="Arimo Bold"/>
                  <a:ea typeface="Arimo Bold"/>
                  <a:cs typeface="Arimo Bold"/>
                  <a:sym typeface="Arimo Bold"/>
                </a:rPr>
                <a:t>IGW</a:t>
              </a:r>
            </a:p>
          </p:txBody>
        </p:sp>
        <p:sp>
          <p:nvSpPr>
            <p:cNvPr name="TextBox 71" id="71"/>
            <p:cNvSpPr txBox="true"/>
            <p:nvPr/>
          </p:nvSpPr>
          <p:spPr>
            <a:xfrm rot="0">
              <a:off x="0" y="4192718"/>
              <a:ext cx="1419726" cy="37201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2051"/>
                </a:lnSpc>
                <a:spcBef>
                  <a:spcPct val="0"/>
                </a:spcBef>
              </a:pPr>
              <a:r>
                <a:rPr lang="en-US" b="true" sz="1899">
                  <a:solidFill>
                    <a:srgbClr val="02BDB6"/>
                  </a:solidFill>
                  <a:latin typeface="Arimo Bold"/>
                  <a:ea typeface="Arimo Bold"/>
                  <a:cs typeface="Arimo Bold"/>
                  <a:sym typeface="Arimo Bold"/>
                </a:rPr>
                <a:t>NAT GW</a:t>
              </a:r>
            </a:p>
          </p:txBody>
        </p:sp>
        <p:sp>
          <p:nvSpPr>
            <p:cNvPr name="TextBox 72" id="72"/>
            <p:cNvSpPr txBox="true"/>
            <p:nvPr/>
          </p:nvSpPr>
          <p:spPr>
            <a:xfrm rot="0">
              <a:off x="7320" y="1937245"/>
              <a:ext cx="10285700" cy="35407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1944"/>
                </a:lnSpc>
                <a:spcBef>
                  <a:spcPct val="0"/>
                </a:spcBef>
              </a:pPr>
              <a:r>
                <a:rPr lang="en-US" sz="1800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Private Subnet에 있는 서버에 접근하기 위한 운영자 전용 SSH 중계 서버</a:t>
              </a:r>
            </a:p>
          </p:txBody>
        </p:sp>
        <p:sp>
          <p:nvSpPr>
            <p:cNvPr name="TextBox 73" id="73"/>
            <p:cNvSpPr txBox="true"/>
            <p:nvPr/>
          </p:nvSpPr>
          <p:spPr>
            <a:xfrm rot="0">
              <a:off x="7320" y="4513569"/>
              <a:ext cx="11274866" cy="35407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1944"/>
                </a:lnSpc>
                <a:spcBef>
                  <a:spcPct val="0"/>
                </a:spcBef>
              </a:pPr>
              <a:r>
                <a:rPr lang="en-US" sz="1800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Private Subnet에 있는 Web Server가 인터넷에 나갈 수 있게 해주는 게이트웨이</a:t>
              </a:r>
            </a:p>
          </p:txBody>
        </p:sp>
        <p:sp>
          <p:nvSpPr>
            <p:cNvPr name="TextBox 74" id="74"/>
            <p:cNvSpPr txBox="true"/>
            <p:nvPr/>
          </p:nvSpPr>
          <p:spPr>
            <a:xfrm rot="0">
              <a:off x="14641" y="3708286"/>
              <a:ext cx="11541738" cy="35407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1944"/>
                </a:lnSpc>
                <a:spcBef>
                  <a:spcPct val="0"/>
                </a:spcBef>
              </a:pPr>
              <a:r>
                <a:rPr lang="en-US" sz="1800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Public Subnet의 리소스가 인터넷과 직접 통신할 수 있도록 연결해주는 게이트웨이</a:t>
              </a:r>
            </a:p>
          </p:txBody>
        </p:sp>
        <p:sp>
          <p:nvSpPr>
            <p:cNvPr name="TextBox 75" id="75"/>
            <p:cNvSpPr txBox="true"/>
            <p:nvPr/>
          </p:nvSpPr>
          <p:spPr>
            <a:xfrm rot="0">
              <a:off x="7320" y="1029237"/>
              <a:ext cx="6376777" cy="35407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1944"/>
                </a:lnSpc>
                <a:spcBef>
                  <a:spcPct val="0"/>
                </a:spcBef>
              </a:pPr>
              <a:r>
                <a:rPr lang="en-US" sz="1800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트래픽을 여러 서버에 분산해주기 위한 서비스</a:t>
              </a:r>
            </a:p>
          </p:txBody>
        </p:sp>
        <p:sp>
          <p:nvSpPr>
            <p:cNvPr name="TextBox 76" id="76"/>
            <p:cNvSpPr txBox="true"/>
            <p:nvPr/>
          </p:nvSpPr>
          <p:spPr>
            <a:xfrm rot="0">
              <a:off x="7320" y="2820273"/>
              <a:ext cx="6065683" cy="35407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1944"/>
                </a:lnSpc>
                <a:spcBef>
                  <a:spcPct val="0"/>
                </a:spcBef>
              </a:pPr>
              <a:r>
                <a:rPr lang="en-US" sz="1800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실제 어플리케이션 로직이 실행되는 웹 서버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5394796"/>
            <a:ext cx="18288000" cy="4288585"/>
          </a:xfrm>
          <a:custGeom>
            <a:avLst/>
            <a:gdLst/>
            <a:ahLst/>
            <a:cxnLst/>
            <a:rect r="r" b="b" t="t" l="l"/>
            <a:pathLst>
              <a:path h="4288585" w="18288000">
                <a:moveTo>
                  <a:pt x="0" y="0"/>
                </a:moveTo>
                <a:lnTo>
                  <a:pt x="18288000" y="0"/>
                </a:lnTo>
                <a:lnTo>
                  <a:pt x="18288000" y="4288586"/>
                </a:lnTo>
                <a:lnTo>
                  <a:pt x="0" y="42885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654883" r="-303185" b="-21223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18288000" cy="5400891"/>
          </a:xfrm>
          <a:custGeom>
            <a:avLst/>
            <a:gdLst/>
            <a:ahLst/>
            <a:cxnLst/>
            <a:rect r="r" b="b" t="t" l="l"/>
            <a:pathLst>
              <a:path h="5400891" w="18288000">
                <a:moveTo>
                  <a:pt x="0" y="0"/>
                </a:moveTo>
                <a:lnTo>
                  <a:pt x="18288000" y="0"/>
                </a:lnTo>
                <a:lnTo>
                  <a:pt x="18288000" y="5400891"/>
                </a:lnTo>
                <a:lnTo>
                  <a:pt x="0" y="540089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48668" r="0" b="-4180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0" y="9223310"/>
            <a:ext cx="18288000" cy="1063690"/>
          </a:xfrm>
          <a:custGeom>
            <a:avLst/>
            <a:gdLst/>
            <a:ahLst/>
            <a:cxnLst/>
            <a:rect r="r" b="b" t="t" l="l"/>
            <a:pathLst>
              <a:path h="1063690" w="18288000">
                <a:moveTo>
                  <a:pt x="0" y="0"/>
                </a:moveTo>
                <a:lnTo>
                  <a:pt x="18288000" y="0"/>
                </a:lnTo>
                <a:lnTo>
                  <a:pt x="18288000" y="1063690"/>
                </a:lnTo>
                <a:lnTo>
                  <a:pt x="0" y="10636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654883" r="-1" b="-212234"/>
            </a:stretch>
          </a:blipFill>
        </p:spPr>
      </p:sp>
      <p:sp>
        <p:nvSpPr>
          <p:cNvPr name="AutoShape 5" id="5"/>
          <p:cNvSpPr/>
          <p:nvPr/>
        </p:nvSpPr>
        <p:spPr>
          <a:xfrm rot="2683">
            <a:off x="-7147" y="9755156"/>
            <a:ext cx="18302293" cy="0"/>
          </a:xfrm>
          <a:prstGeom prst="line">
            <a:avLst/>
          </a:prstGeom>
          <a:ln cap="rnd" w="9525">
            <a:solidFill>
              <a:srgbClr val="BFBFB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16900134" y="9838632"/>
            <a:ext cx="1133606" cy="236122"/>
            <a:chOff x="0" y="0"/>
            <a:chExt cx="1511474" cy="31483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511474" cy="314830"/>
            </a:xfrm>
            <a:custGeom>
              <a:avLst/>
              <a:gdLst/>
              <a:ahLst/>
              <a:cxnLst/>
              <a:rect r="r" b="b" t="t" l="l"/>
              <a:pathLst>
                <a:path h="314830" w="1511474">
                  <a:moveTo>
                    <a:pt x="0" y="0"/>
                  </a:moveTo>
                  <a:lnTo>
                    <a:pt x="1511474" y="0"/>
                  </a:lnTo>
                  <a:lnTo>
                    <a:pt x="1511474" y="314830"/>
                  </a:lnTo>
                  <a:lnTo>
                    <a:pt x="0" y="31483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28575"/>
              <a:ext cx="1511474" cy="34340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r">
                <a:lnSpc>
                  <a:spcPts val="1841"/>
                </a:lnSpc>
              </a:pPr>
              <a:r>
                <a:rPr lang="en-US" sz="1534">
                  <a:solidFill>
                    <a:srgbClr val="7F7F7F"/>
                  </a:solidFill>
                  <a:latin typeface="Arial"/>
                  <a:ea typeface="Arial"/>
                  <a:cs typeface="Arial"/>
                  <a:sym typeface="Arial"/>
                </a:rPr>
                <a:t>‹#›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315705" y="9838632"/>
            <a:ext cx="5334856" cy="617641"/>
            <a:chOff x="0" y="0"/>
            <a:chExt cx="7113142" cy="82352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7113142" cy="823522"/>
            </a:xfrm>
            <a:custGeom>
              <a:avLst/>
              <a:gdLst/>
              <a:ahLst/>
              <a:cxnLst/>
              <a:rect r="r" b="b" t="t" l="l"/>
              <a:pathLst>
                <a:path h="823522" w="7113142">
                  <a:moveTo>
                    <a:pt x="0" y="0"/>
                  </a:moveTo>
                  <a:lnTo>
                    <a:pt x="7113142" y="0"/>
                  </a:lnTo>
                  <a:lnTo>
                    <a:pt x="7113142" y="823522"/>
                  </a:lnTo>
                  <a:lnTo>
                    <a:pt x="0" y="82352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19050"/>
              <a:ext cx="7113142" cy="84257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2325"/>
                </a:lnSpc>
              </a:pPr>
              <a:r>
                <a:rPr lang="en-US" b="true" sz="1938">
                  <a:solidFill>
                    <a:srgbClr val="34AEAA"/>
                  </a:solidFill>
                  <a:latin typeface="Arimo Bold"/>
                  <a:ea typeface="Arimo Bold"/>
                  <a:cs typeface="Arimo Bold"/>
                  <a:sym typeface="Arimo Bold"/>
                </a:rPr>
                <a:t>KT AIVLE School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254261" y="1714293"/>
            <a:ext cx="17779479" cy="7912094"/>
            <a:chOff x="0" y="0"/>
            <a:chExt cx="23705972" cy="10549458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3705947" cy="10549509"/>
            </a:xfrm>
            <a:custGeom>
              <a:avLst/>
              <a:gdLst/>
              <a:ahLst/>
              <a:cxnLst/>
              <a:rect r="r" b="b" t="t" l="l"/>
              <a:pathLst>
                <a:path h="10549509" w="23705947">
                  <a:moveTo>
                    <a:pt x="0" y="0"/>
                  </a:moveTo>
                  <a:lnTo>
                    <a:pt x="23705947" y="0"/>
                  </a:lnTo>
                  <a:lnTo>
                    <a:pt x="23705947" y="10549509"/>
                  </a:lnTo>
                  <a:lnTo>
                    <a:pt x="0" y="10549509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AutoShape 14" id="14"/>
          <p:cNvSpPr/>
          <p:nvPr/>
        </p:nvSpPr>
        <p:spPr>
          <a:xfrm rot="13895">
            <a:off x="-21514" y="1575536"/>
            <a:ext cx="18331020" cy="0"/>
          </a:xfrm>
          <a:prstGeom prst="line">
            <a:avLst/>
          </a:prstGeom>
          <a:ln cap="rnd" w="19050">
            <a:solidFill>
              <a:srgbClr val="02BDB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5" id="15"/>
          <p:cNvSpPr/>
          <p:nvPr/>
        </p:nvSpPr>
        <p:spPr>
          <a:xfrm flipH="false" flipV="false" rot="0">
            <a:off x="16431682" y="189192"/>
            <a:ext cx="1602057" cy="364862"/>
          </a:xfrm>
          <a:custGeom>
            <a:avLst/>
            <a:gdLst/>
            <a:ahLst/>
            <a:cxnLst/>
            <a:rect r="r" b="b" t="t" l="l"/>
            <a:pathLst>
              <a:path h="364862" w="1602057">
                <a:moveTo>
                  <a:pt x="0" y="0"/>
                </a:moveTo>
                <a:lnTo>
                  <a:pt x="1602058" y="0"/>
                </a:lnTo>
                <a:lnTo>
                  <a:pt x="1602058" y="364862"/>
                </a:lnTo>
                <a:lnTo>
                  <a:pt x="0" y="3648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914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596206" y="4265729"/>
            <a:ext cx="6839847" cy="1816583"/>
          </a:xfrm>
          <a:custGeom>
            <a:avLst/>
            <a:gdLst/>
            <a:ahLst/>
            <a:cxnLst/>
            <a:rect r="r" b="b" t="t" l="l"/>
            <a:pathLst>
              <a:path h="1816583" w="6839847">
                <a:moveTo>
                  <a:pt x="0" y="0"/>
                </a:moveTo>
                <a:lnTo>
                  <a:pt x="6839847" y="0"/>
                </a:lnTo>
                <a:lnTo>
                  <a:pt x="6839847" y="1816582"/>
                </a:lnTo>
                <a:lnTo>
                  <a:pt x="0" y="181658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10916" r="-98123" b="-58793"/>
            </a:stretch>
          </a:blipFill>
        </p:spPr>
      </p:sp>
      <p:grpSp>
        <p:nvGrpSpPr>
          <p:cNvPr name="Group 17" id="17"/>
          <p:cNvGrpSpPr/>
          <p:nvPr/>
        </p:nvGrpSpPr>
        <p:grpSpPr>
          <a:xfrm rot="0">
            <a:off x="596206" y="2403880"/>
            <a:ext cx="2386927" cy="629325"/>
            <a:chOff x="0" y="0"/>
            <a:chExt cx="3182570" cy="8391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3182570" cy="839100"/>
            </a:xfrm>
            <a:custGeom>
              <a:avLst/>
              <a:gdLst/>
              <a:ahLst/>
              <a:cxnLst/>
              <a:rect r="r" b="b" t="t" l="l"/>
              <a:pathLst>
                <a:path h="839100" w="3182570">
                  <a:moveTo>
                    <a:pt x="0" y="0"/>
                  </a:moveTo>
                  <a:lnTo>
                    <a:pt x="3182570" y="0"/>
                  </a:lnTo>
                  <a:lnTo>
                    <a:pt x="3182570" y="839100"/>
                  </a:lnTo>
                  <a:lnTo>
                    <a:pt x="0" y="8391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-3" t="0" r="-3" b="0"/>
              </a:stretch>
            </a:blipFill>
          </p:spPr>
        </p:sp>
        <p:sp>
          <p:nvSpPr>
            <p:cNvPr name="TextBox 19" id="19"/>
            <p:cNvSpPr txBox="true"/>
            <p:nvPr/>
          </p:nvSpPr>
          <p:spPr>
            <a:xfrm rot="0">
              <a:off x="4099" y="169331"/>
              <a:ext cx="3178470" cy="46233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40"/>
                </a:lnSpc>
              </a:pPr>
              <a:r>
                <a:rPr lang="en-US" sz="2100" b="true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VPC</a:t>
              </a:r>
            </a:p>
          </p:txBody>
        </p:sp>
      </p:grpSp>
      <p:sp>
        <p:nvSpPr>
          <p:cNvPr name="Freeform 20" id="20"/>
          <p:cNvSpPr/>
          <p:nvPr/>
        </p:nvSpPr>
        <p:spPr>
          <a:xfrm flipH="false" flipV="false" rot="0">
            <a:off x="596206" y="6244236"/>
            <a:ext cx="2714246" cy="2244937"/>
          </a:xfrm>
          <a:custGeom>
            <a:avLst/>
            <a:gdLst/>
            <a:ahLst/>
            <a:cxnLst/>
            <a:rect r="r" b="b" t="t" l="l"/>
            <a:pathLst>
              <a:path h="2244937" w="2714246">
                <a:moveTo>
                  <a:pt x="0" y="0"/>
                </a:moveTo>
                <a:lnTo>
                  <a:pt x="2714246" y="0"/>
                </a:lnTo>
                <a:lnTo>
                  <a:pt x="2714246" y="2244937"/>
                </a:lnTo>
                <a:lnTo>
                  <a:pt x="0" y="224493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-442356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596206" y="3452277"/>
            <a:ext cx="8031318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VPC 생성 및 6개의 Subnet 생성</a:t>
            </a:r>
          </a:p>
        </p:txBody>
      </p:sp>
      <p:sp>
        <p:nvSpPr>
          <p:cNvPr name="AutoShape 22" id="22"/>
          <p:cNvSpPr/>
          <p:nvPr/>
        </p:nvSpPr>
        <p:spPr>
          <a:xfrm flipH="true" flipV="true">
            <a:off x="9144000" y="1963908"/>
            <a:ext cx="19050" cy="7304188"/>
          </a:xfrm>
          <a:prstGeom prst="line">
            <a:avLst/>
          </a:prstGeom>
          <a:ln cap="flat" w="38100">
            <a:solidFill>
              <a:srgbClr val="BFBFBF"/>
            </a:solidFill>
            <a:prstDash val="sysDot"/>
            <a:headEnd type="none" len="sm" w="sm"/>
            <a:tailEnd type="none" len="sm" w="sm"/>
          </a:ln>
        </p:spPr>
      </p:sp>
      <p:grpSp>
        <p:nvGrpSpPr>
          <p:cNvPr name="Group 23" id="23"/>
          <p:cNvGrpSpPr/>
          <p:nvPr/>
        </p:nvGrpSpPr>
        <p:grpSpPr>
          <a:xfrm rot="0">
            <a:off x="9677400" y="2403880"/>
            <a:ext cx="2386927" cy="629281"/>
            <a:chOff x="0" y="0"/>
            <a:chExt cx="3182570" cy="839041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3182570" cy="839041"/>
            </a:xfrm>
            <a:custGeom>
              <a:avLst/>
              <a:gdLst/>
              <a:ahLst/>
              <a:cxnLst/>
              <a:rect r="r" b="b" t="t" l="l"/>
              <a:pathLst>
                <a:path h="839041" w="3182570">
                  <a:moveTo>
                    <a:pt x="0" y="0"/>
                  </a:moveTo>
                  <a:lnTo>
                    <a:pt x="3182570" y="0"/>
                  </a:lnTo>
                  <a:lnTo>
                    <a:pt x="3182570" y="839041"/>
                  </a:lnTo>
                  <a:lnTo>
                    <a:pt x="0" y="8390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5" id="25"/>
            <p:cNvSpPr txBox="true"/>
            <p:nvPr/>
          </p:nvSpPr>
          <p:spPr>
            <a:xfrm rot="0">
              <a:off x="4099" y="169331"/>
              <a:ext cx="3178470" cy="4622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40"/>
                </a:lnSpc>
              </a:pPr>
              <a:r>
                <a:rPr lang="en-US" sz="2100" b="true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인터넷 게이트웨이</a:t>
              </a:r>
            </a:p>
          </p:txBody>
        </p:sp>
      </p:grpSp>
      <p:sp>
        <p:nvSpPr>
          <p:cNvPr name="Freeform 26" id="26"/>
          <p:cNvSpPr/>
          <p:nvPr/>
        </p:nvSpPr>
        <p:spPr>
          <a:xfrm flipH="false" flipV="false" rot="0">
            <a:off x="9677400" y="7185119"/>
            <a:ext cx="4084568" cy="1704803"/>
          </a:xfrm>
          <a:custGeom>
            <a:avLst/>
            <a:gdLst/>
            <a:ahLst/>
            <a:cxnLst/>
            <a:rect r="r" b="b" t="t" l="l"/>
            <a:pathLst>
              <a:path h="1704803" w="4084568">
                <a:moveTo>
                  <a:pt x="0" y="0"/>
                </a:moveTo>
                <a:lnTo>
                  <a:pt x="4084568" y="0"/>
                </a:lnTo>
                <a:lnTo>
                  <a:pt x="4084568" y="1704803"/>
                </a:lnTo>
                <a:lnTo>
                  <a:pt x="0" y="170480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-195487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9677400" y="3309386"/>
            <a:ext cx="6333880" cy="2033951"/>
          </a:xfrm>
          <a:custGeom>
            <a:avLst/>
            <a:gdLst/>
            <a:ahLst/>
            <a:cxnLst/>
            <a:rect r="r" b="b" t="t" l="l"/>
            <a:pathLst>
              <a:path h="2033951" w="6333880">
                <a:moveTo>
                  <a:pt x="0" y="0"/>
                </a:moveTo>
                <a:lnTo>
                  <a:pt x="6333880" y="0"/>
                </a:lnTo>
                <a:lnTo>
                  <a:pt x="6333880" y="2033952"/>
                </a:lnTo>
                <a:lnTo>
                  <a:pt x="0" y="203395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-97613" b="0"/>
            </a:stretch>
          </a:blipFill>
        </p:spPr>
      </p:sp>
      <p:grpSp>
        <p:nvGrpSpPr>
          <p:cNvPr name="Group 28" id="28"/>
          <p:cNvGrpSpPr/>
          <p:nvPr/>
        </p:nvGrpSpPr>
        <p:grpSpPr>
          <a:xfrm rot="0">
            <a:off x="9677400" y="6028288"/>
            <a:ext cx="2386927" cy="629281"/>
            <a:chOff x="0" y="0"/>
            <a:chExt cx="3182570" cy="839041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3182570" cy="839041"/>
            </a:xfrm>
            <a:custGeom>
              <a:avLst/>
              <a:gdLst/>
              <a:ahLst/>
              <a:cxnLst/>
              <a:rect r="r" b="b" t="t" l="l"/>
              <a:pathLst>
                <a:path h="839041" w="3182570">
                  <a:moveTo>
                    <a:pt x="0" y="0"/>
                  </a:moveTo>
                  <a:lnTo>
                    <a:pt x="3182570" y="0"/>
                  </a:lnTo>
                  <a:lnTo>
                    <a:pt x="3182570" y="839041"/>
                  </a:lnTo>
                  <a:lnTo>
                    <a:pt x="0" y="8390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30" id="30"/>
            <p:cNvSpPr txBox="true"/>
            <p:nvPr/>
          </p:nvSpPr>
          <p:spPr>
            <a:xfrm rot="0">
              <a:off x="4099" y="169331"/>
              <a:ext cx="3178470" cy="4622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40"/>
                </a:lnSpc>
              </a:pPr>
              <a:r>
                <a:rPr lang="en-US" sz="2100" b="true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NAT 게이트웨이</a:t>
              </a: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473527" y="431074"/>
            <a:ext cx="10212896" cy="943266"/>
            <a:chOff x="0" y="0"/>
            <a:chExt cx="13617194" cy="1257688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13617194" cy="1257688"/>
            </a:xfrm>
            <a:custGeom>
              <a:avLst/>
              <a:gdLst/>
              <a:ahLst/>
              <a:cxnLst/>
              <a:rect r="r" b="b" t="t" l="l"/>
              <a:pathLst>
                <a:path h="1257688" w="13617194">
                  <a:moveTo>
                    <a:pt x="0" y="0"/>
                  </a:moveTo>
                  <a:lnTo>
                    <a:pt x="13617194" y="0"/>
                  </a:lnTo>
                  <a:lnTo>
                    <a:pt x="13617194" y="1257688"/>
                  </a:lnTo>
                  <a:lnTo>
                    <a:pt x="0" y="125768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0" y="-19050"/>
              <a:ext cx="13617194" cy="127673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5040"/>
                </a:lnSpc>
              </a:pPr>
              <a:r>
                <a:rPr lang="en-US" b="true" sz="4200" spc="-150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1. Day 1 아키텍처 상세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5394796"/>
            <a:ext cx="18288000" cy="4288585"/>
          </a:xfrm>
          <a:custGeom>
            <a:avLst/>
            <a:gdLst/>
            <a:ahLst/>
            <a:cxnLst/>
            <a:rect r="r" b="b" t="t" l="l"/>
            <a:pathLst>
              <a:path h="4288585" w="18288000">
                <a:moveTo>
                  <a:pt x="0" y="0"/>
                </a:moveTo>
                <a:lnTo>
                  <a:pt x="18288000" y="0"/>
                </a:lnTo>
                <a:lnTo>
                  <a:pt x="18288000" y="4288586"/>
                </a:lnTo>
                <a:lnTo>
                  <a:pt x="0" y="42885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654883" r="-303185" b="-21223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18288000" cy="5400891"/>
          </a:xfrm>
          <a:custGeom>
            <a:avLst/>
            <a:gdLst/>
            <a:ahLst/>
            <a:cxnLst/>
            <a:rect r="r" b="b" t="t" l="l"/>
            <a:pathLst>
              <a:path h="5400891" w="18288000">
                <a:moveTo>
                  <a:pt x="0" y="0"/>
                </a:moveTo>
                <a:lnTo>
                  <a:pt x="18288000" y="0"/>
                </a:lnTo>
                <a:lnTo>
                  <a:pt x="18288000" y="5400891"/>
                </a:lnTo>
                <a:lnTo>
                  <a:pt x="0" y="540089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48668" r="0" b="-4180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0" y="9223310"/>
            <a:ext cx="18288000" cy="1063690"/>
          </a:xfrm>
          <a:custGeom>
            <a:avLst/>
            <a:gdLst/>
            <a:ahLst/>
            <a:cxnLst/>
            <a:rect r="r" b="b" t="t" l="l"/>
            <a:pathLst>
              <a:path h="1063690" w="18288000">
                <a:moveTo>
                  <a:pt x="0" y="0"/>
                </a:moveTo>
                <a:lnTo>
                  <a:pt x="18288000" y="0"/>
                </a:lnTo>
                <a:lnTo>
                  <a:pt x="18288000" y="1063690"/>
                </a:lnTo>
                <a:lnTo>
                  <a:pt x="0" y="10636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654883" r="-1" b="-212234"/>
            </a:stretch>
          </a:blipFill>
        </p:spPr>
      </p:sp>
      <p:sp>
        <p:nvSpPr>
          <p:cNvPr name="AutoShape 5" id="5"/>
          <p:cNvSpPr/>
          <p:nvPr/>
        </p:nvSpPr>
        <p:spPr>
          <a:xfrm rot="2683">
            <a:off x="-7147" y="9755156"/>
            <a:ext cx="18302293" cy="0"/>
          </a:xfrm>
          <a:prstGeom prst="line">
            <a:avLst/>
          </a:prstGeom>
          <a:ln cap="rnd" w="9525">
            <a:solidFill>
              <a:srgbClr val="BFBFB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16900134" y="9838632"/>
            <a:ext cx="1133606" cy="236122"/>
            <a:chOff x="0" y="0"/>
            <a:chExt cx="1511474" cy="31483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511474" cy="314830"/>
            </a:xfrm>
            <a:custGeom>
              <a:avLst/>
              <a:gdLst/>
              <a:ahLst/>
              <a:cxnLst/>
              <a:rect r="r" b="b" t="t" l="l"/>
              <a:pathLst>
                <a:path h="314830" w="1511474">
                  <a:moveTo>
                    <a:pt x="0" y="0"/>
                  </a:moveTo>
                  <a:lnTo>
                    <a:pt x="1511474" y="0"/>
                  </a:lnTo>
                  <a:lnTo>
                    <a:pt x="1511474" y="314830"/>
                  </a:lnTo>
                  <a:lnTo>
                    <a:pt x="0" y="31483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28575"/>
              <a:ext cx="1511474" cy="34340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r">
                <a:lnSpc>
                  <a:spcPts val="1841"/>
                </a:lnSpc>
              </a:pPr>
              <a:r>
                <a:rPr lang="en-US" sz="1534">
                  <a:solidFill>
                    <a:srgbClr val="7F7F7F"/>
                  </a:solidFill>
                  <a:latin typeface="Arial"/>
                  <a:ea typeface="Arial"/>
                  <a:cs typeface="Arial"/>
                  <a:sym typeface="Arial"/>
                </a:rPr>
                <a:t>‹#›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315705" y="9838632"/>
            <a:ext cx="5334856" cy="617641"/>
            <a:chOff x="0" y="0"/>
            <a:chExt cx="7113142" cy="82352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7113142" cy="823522"/>
            </a:xfrm>
            <a:custGeom>
              <a:avLst/>
              <a:gdLst/>
              <a:ahLst/>
              <a:cxnLst/>
              <a:rect r="r" b="b" t="t" l="l"/>
              <a:pathLst>
                <a:path h="823522" w="7113142">
                  <a:moveTo>
                    <a:pt x="0" y="0"/>
                  </a:moveTo>
                  <a:lnTo>
                    <a:pt x="7113142" y="0"/>
                  </a:lnTo>
                  <a:lnTo>
                    <a:pt x="7113142" y="823522"/>
                  </a:lnTo>
                  <a:lnTo>
                    <a:pt x="0" y="82352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19050"/>
              <a:ext cx="7113142" cy="84257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2325"/>
                </a:lnSpc>
              </a:pPr>
              <a:r>
                <a:rPr lang="en-US" b="true" sz="1938">
                  <a:solidFill>
                    <a:srgbClr val="34AEAA"/>
                  </a:solidFill>
                  <a:latin typeface="Arimo Bold"/>
                  <a:ea typeface="Arimo Bold"/>
                  <a:cs typeface="Arimo Bold"/>
                  <a:sym typeface="Arimo Bold"/>
                </a:rPr>
                <a:t>KT AIVLE School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254261" y="1714293"/>
            <a:ext cx="17779479" cy="7912094"/>
            <a:chOff x="0" y="0"/>
            <a:chExt cx="23705972" cy="10549458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3705947" cy="10549509"/>
            </a:xfrm>
            <a:custGeom>
              <a:avLst/>
              <a:gdLst/>
              <a:ahLst/>
              <a:cxnLst/>
              <a:rect r="r" b="b" t="t" l="l"/>
              <a:pathLst>
                <a:path h="10549509" w="23705947">
                  <a:moveTo>
                    <a:pt x="0" y="0"/>
                  </a:moveTo>
                  <a:lnTo>
                    <a:pt x="23705947" y="0"/>
                  </a:lnTo>
                  <a:lnTo>
                    <a:pt x="23705947" y="10549509"/>
                  </a:lnTo>
                  <a:lnTo>
                    <a:pt x="0" y="10549509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AutoShape 14" id="14"/>
          <p:cNvSpPr/>
          <p:nvPr/>
        </p:nvSpPr>
        <p:spPr>
          <a:xfrm rot="13895">
            <a:off x="-21514" y="1575536"/>
            <a:ext cx="18331020" cy="0"/>
          </a:xfrm>
          <a:prstGeom prst="line">
            <a:avLst/>
          </a:prstGeom>
          <a:ln cap="rnd" w="19050">
            <a:solidFill>
              <a:srgbClr val="02BDB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5" id="15"/>
          <p:cNvSpPr/>
          <p:nvPr/>
        </p:nvSpPr>
        <p:spPr>
          <a:xfrm flipH="false" flipV="false" rot="0">
            <a:off x="16431682" y="189192"/>
            <a:ext cx="1602057" cy="364862"/>
          </a:xfrm>
          <a:custGeom>
            <a:avLst/>
            <a:gdLst/>
            <a:ahLst/>
            <a:cxnLst/>
            <a:rect r="r" b="b" t="t" l="l"/>
            <a:pathLst>
              <a:path h="364862" w="1602057">
                <a:moveTo>
                  <a:pt x="0" y="0"/>
                </a:moveTo>
                <a:lnTo>
                  <a:pt x="1602058" y="0"/>
                </a:lnTo>
                <a:lnTo>
                  <a:pt x="1602058" y="364862"/>
                </a:lnTo>
                <a:lnTo>
                  <a:pt x="0" y="3648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914" b="0"/>
            </a:stretch>
          </a:blipFill>
        </p:spPr>
      </p:sp>
      <p:sp>
        <p:nvSpPr>
          <p:cNvPr name="AutoShape 16" id="16"/>
          <p:cNvSpPr/>
          <p:nvPr/>
        </p:nvSpPr>
        <p:spPr>
          <a:xfrm flipH="true" flipV="true">
            <a:off x="9144000" y="1963908"/>
            <a:ext cx="19050" cy="7304188"/>
          </a:xfrm>
          <a:prstGeom prst="line">
            <a:avLst/>
          </a:prstGeom>
          <a:ln cap="flat" w="38100">
            <a:solidFill>
              <a:srgbClr val="BFBFBF"/>
            </a:solidFill>
            <a:prstDash val="sysDot"/>
            <a:headEnd type="none" len="sm" w="sm"/>
            <a:tailEnd type="none" len="sm" w="sm"/>
          </a:ln>
        </p:spPr>
      </p:sp>
      <p:grpSp>
        <p:nvGrpSpPr>
          <p:cNvPr name="Group 17" id="17"/>
          <p:cNvGrpSpPr/>
          <p:nvPr/>
        </p:nvGrpSpPr>
        <p:grpSpPr>
          <a:xfrm rot="0">
            <a:off x="9632822" y="2403880"/>
            <a:ext cx="2386927" cy="629281"/>
            <a:chOff x="0" y="0"/>
            <a:chExt cx="3182570" cy="839041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3182570" cy="839041"/>
            </a:xfrm>
            <a:custGeom>
              <a:avLst/>
              <a:gdLst/>
              <a:ahLst/>
              <a:cxnLst/>
              <a:rect r="r" b="b" t="t" l="l"/>
              <a:pathLst>
                <a:path h="839041" w="3182570">
                  <a:moveTo>
                    <a:pt x="0" y="0"/>
                  </a:moveTo>
                  <a:lnTo>
                    <a:pt x="3182570" y="0"/>
                  </a:lnTo>
                  <a:lnTo>
                    <a:pt x="3182570" y="839041"/>
                  </a:lnTo>
                  <a:lnTo>
                    <a:pt x="0" y="8390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9" id="19"/>
            <p:cNvSpPr txBox="true"/>
            <p:nvPr/>
          </p:nvSpPr>
          <p:spPr>
            <a:xfrm rot="0">
              <a:off x="4099" y="169331"/>
              <a:ext cx="3178470" cy="4622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40"/>
                </a:lnSpc>
              </a:pPr>
              <a:r>
                <a:rPr lang="en-US" sz="2100" b="true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리소스 맵</a:t>
              </a: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315705" y="4541824"/>
            <a:ext cx="1651991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Private</a:t>
            </a:r>
          </a:p>
        </p:txBody>
      </p:sp>
      <p:sp>
        <p:nvSpPr>
          <p:cNvPr name="Freeform 21" id="21"/>
          <p:cNvSpPr/>
          <p:nvPr/>
        </p:nvSpPr>
        <p:spPr>
          <a:xfrm flipH="false" flipV="false" rot="0">
            <a:off x="1967696" y="3252149"/>
            <a:ext cx="4244930" cy="2973684"/>
          </a:xfrm>
          <a:custGeom>
            <a:avLst/>
            <a:gdLst/>
            <a:ahLst/>
            <a:cxnLst/>
            <a:rect r="r" b="b" t="t" l="l"/>
            <a:pathLst>
              <a:path h="2973684" w="4244930">
                <a:moveTo>
                  <a:pt x="0" y="0"/>
                </a:moveTo>
                <a:lnTo>
                  <a:pt x="4244929" y="0"/>
                </a:lnTo>
                <a:lnTo>
                  <a:pt x="4244929" y="2973684"/>
                </a:lnTo>
                <a:lnTo>
                  <a:pt x="0" y="297368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-104533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381447" y="7723722"/>
            <a:ext cx="1651991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Public</a:t>
            </a:r>
          </a:p>
        </p:txBody>
      </p:sp>
      <p:sp>
        <p:nvSpPr>
          <p:cNvPr name="Freeform 23" id="23"/>
          <p:cNvSpPr/>
          <p:nvPr/>
        </p:nvSpPr>
        <p:spPr>
          <a:xfrm flipH="false" flipV="false" rot="0">
            <a:off x="6618915" y="4015947"/>
            <a:ext cx="2094034" cy="1446089"/>
          </a:xfrm>
          <a:custGeom>
            <a:avLst/>
            <a:gdLst/>
            <a:ahLst/>
            <a:cxnLst/>
            <a:rect r="r" b="b" t="t" l="l"/>
            <a:pathLst>
              <a:path h="1446089" w="2094034">
                <a:moveTo>
                  <a:pt x="0" y="0"/>
                </a:moveTo>
                <a:lnTo>
                  <a:pt x="2094034" y="0"/>
                </a:lnTo>
                <a:lnTo>
                  <a:pt x="2094034" y="1446089"/>
                </a:lnTo>
                <a:lnTo>
                  <a:pt x="0" y="144608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265760" r="-60901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2033438" y="6468501"/>
            <a:ext cx="4764066" cy="2904777"/>
          </a:xfrm>
          <a:custGeom>
            <a:avLst/>
            <a:gdLst/>
            <a:ahLst/>
            <a:cxnLst/>
            <a:rect r="r" b="b" t="t" l="l"/>
            <a:pathLst>
              <a:path h="2904777" w="4764066">
                <a:moveTo>
                  <a:pt x="0" y="0"/>
                </a:moveTo>
                <a:lnTo>
                  <a:pt x="4764066" y="0"/>
                </a:lnTo>
                <a:lnTo>
                  <a:pt x="4764066" y="2904777"/>
                </a:lnTo>
                <a:lnTo>
                  <a:pt x="0" y="290477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-11399" r="-99773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6797504" y="7110418"/>
            <a:ext cx="2204736" cy="1381848"/>
          </a:xfrm>
          <a:custGeom>
            <a:avLst/>
            <a:gdLst/>
            <a:ahLst/>
            <a:cxnLst/>
            <a:rect r="r" b="b" t="t" l="l"/>
            <a:pathLst>
              <a:path h="1381848" w="2204736">
                <a:moveTo>
                  <a:pt x="0" y="0"/>
                </a:moveTo>
                <a:lnTo>
                  <a:pt x="2204736" y="0"/>
                </a:lnTo>
                <a:lnTo>
                  <a:pt x="2204736" y="1381847"/>
                </a:lnTo>
                <a:lnTo>
                  <a:pt x="0" y="138184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-256203" r="-533348" b="0"/>
            </a:stretch>
          </a:blipFill>
        </p:spPr>
      </p:sp>
      <p:grpSp>
        <p:nvGrpSpPr>
          <p:cNvPr name="Group 26" id="26"/>
          <p:cNvGrpSpPr/>
          <p:nvPr/>
        </p:nvGrpSpPr>
        <p:grpSpPr>
          <a:xfrm rot="0">
            <a:off x="596206" y="2403880"/>
            <a:ext cx="2386927" cy="629281"/>
            <a:chOff x="0" y="0"/>
            <a:chExt cx="3182570" cy="839041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3182570" cy="839041"/>
            </a:xfrm>
            <a:custGeom>
              <a:avLst/>
              <a:gdLst/>
              <a:ahLst/>
              <a:cxnLst/>
              <a:rect r="r" b="b" t="t" l="l"/>
              <a:pathLst>
                <a:path h="839041" w="3182570">
                  <a:moveTo>
                    <a:pt x="0" y="0"/>
                  </a:moveTo>
                  <a:lnTo>
                    <a:pt x="3182570" y="0"/>
                  </a:lnTo>
                  <a:lnTo>
                    <a:pt x="3182570" y="839041"/>
                  </a:lnTo>
                  <a:lnTo>
                    <a:pt x="0" y="8390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8" id="28"/>
            <p:cNvSpPr txBox="true"/>
            <p:nvPr/>
          </p:nvSpPr>
          <p:spPr>
            <a:xfrm rot="0">
              <a:off x="4099" y="169331"/>
              <a:ext cx="3178470" cy="4622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40"/>
                </a:lnSpc>
              </a:pPr>
              <a:r>
                <a:rPr lang="en-US" sz="2100" b="true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라우팅 테이블</a:t>
              </a: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1967696" y="5643656"/>
            <a:ext cx="1989199" cy="204890"/>
            <a:chOff x="0" y="0"/>
            <a:chExt cx="523904" cy="53963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523904" cy="53963"/>
            </a:xfrm>
            <a:custGeom>
              <a:avLst/>
              <a:gdLst/>
              <a:ahLst/>
              <a:cxnLst/>
              <a:rect r="r" b="b" t="t" l="l"/>
              <a:pathLst>
                <a:path h="53963" w="523904">
                  <a:moveTo>
                    <a:pt x="0" y="0"/>
                  </a:moveTo>
                  <a:lnTo>
                    <a:pt x="523904" y="0"/>
                  </a:lnTo>
                  <a:lnTo>
                    <a:pt x="523904" y="53963"/>
                  </a:lnTo>
                  <a:lnTo>
                    <a:pt x="0" y="5396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C00000"/>
              </a:solidFill>
              <a:prstDash val="solid"/>
              <a:miter/>
            </a:ln>
          </p:spPr>
        </p:sp>
        <p:sp>
          <p:nvSpPr>
            <p:cNvPr name="TextBox 31" id="31"/>
            <p:cNvSpPr txBox="true"/>
            <p:nvPr/>
          </p:nvSpPr>
          <p:spPr>
            <a:xfrm>
              <a:off x="0" y="-38100"/>
              <a:ext cx="523904" cy="920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2033438" y="8701562"/>
            <a:ext cx="3965164" cy="314828"/>
            <a:chOff x="0" y="0"/>
            <a:chExt cx="1044323" cy="82918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1044323" cy="82918"/>
            </a:xfrm>
            <a:custGeom>
              <a:avLst/>
              <a:gdLst/>
              <a:ahLst/>
              <a:cxnLst/>
              <a:rect r="r" b="b" t="t" l="l"/>
              <a:pathLst>
                <a:path h="82918" w="1044323">
                  <a:moveTo>
                    <a:pt x="0" y="0"/>
                  </a:moveTo>
                  <a:lnTo>
                    <a:pt x="1044323" y="0"/>
                  </a:lnTo>
                  <a:lnTo>
                    <a:pt x="1044323" y="82918"/>
                  </a:lnTo>
                  <a:lnTo>
                    <a:pt x="0" y="8291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C00000"/>
              </a:solidFill>
              <a:prstDash val="solid"/>
              <a:miter/>
            </a:ln>
          </p:spPr>
        </p:sp>
        <p:sp>
          <p:nvSpPr>
            <p:cNvPr name="TextBox 34" id="34"/>
            <p:cNvSpPr txBox="true"/>
            <p:nvPr/>
          </p:nvSpPr>
          <p:spPr>
            <a:xfrm>
              <a:off x="0" y="-38100"/>
              <a:ext cx="1044323" cy="1210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9184300" y="4505612"/>
            <a:ext cx="8849440" cy="3033478"/>
            <a:chOff x="0" y="0"/>
            <a:chExt cx="11799253" cy="4044637"/>
          </a:xfrm>
        </p:grpSpPr>
        <p:grpSp>
          <p:nvGrpSpPr>
            <p:cNvPr name="Group 36" id="36"/>
            <p:cNvGrpSpPr/>
            <p:nvPr/>
          </p:nvGrpSpPr>
          <p:grpSpPr>
            <a:xfrm rot="0">
              <a:off x="0" y="0"/>
              <a:ext cx="11799253" cy="4044637"/>
              <a:chOff x="0" y="0"/>
              <a:chExt cx="11799253" cy="4044637"/>
            </a:xfrm>
          </p:grpSpPr>
          <p:sp>
            <p:nvSpPr>
              <p:cNvPr name="Freeform 37" id="37"/>
              <p:cNvSpPr/>
              <p:nvPr/>
            </p:nvSpPr>
            <p:spPr>
              <a:xfrm flipH="false" flipV="false" rot="0">
                <a:off x="0" y="0"/>
                <a:ext cx="11799253" cy="4044618"/>
              </a:xfrm>
              <a:custGeom>
                <a:avLst/>
                <a:gdLst/>
                <a:ahLst/>
                <a:cxnLst/>
                <a:rect r="r" b="b" t="t" l="l"/>
                <a:pathLst>
                  <a:path h="4044618" w="11799253">
                    <a:moveTo>
                      <a:pt x="0" y="0"/>
                    </a:moveTo>
                    <a:lnTo>
                      <a:pt x="11799253" y="0"/>
                    </a:lnTo>
                    <a:lnTo>
                      <a:pt x="11799253" y="4044618"/>
                    </a:lnTo>
                    <a:lnTo>
                      <a:pt x="0" y="4044618"/>
                    </a:lnTo>
                    <a:close/>
                  </a:path>
                </a:pathLst>
              </a:custGeom>
              <a:solidFill>
                <a:srgbClr val="D9EDEA"/>
              </a:solidFill>
            </p:spPr>
          </p:sp>
        </p:grpSp>
        <p:sp>
          <p:nvSpPr>
            <p:cNvPr name="Freeform 38" id="38"/>
            <p:cNvSpPr/>
            <p:nvPr/>
          </p:nvSpPr>
          <p:spPr>
            <a:xfrm flipH="false" flipV="false" rot="0">
              <a:off x="223252" y="264826"/>
              <a:ext cx="11352748" cy="3514986"/>
            </a:xfrm>
            <a:custGeom>
              <a:avLst/>
              <a:gdLst/>
              <a:ahLst/>
              <a:cxnLst/>
              <a:rect r="r" b="b" t="t" l="l"/>
              <a:pathLst>
                <a:path h="3514986" w="11352748">
                  <a:moveTo>
                    <a:pt x="0" y="0"/>
                  </a:moveTo>
                  <a:lnTo>
                    <a:pt x="11352749" y="0"/>
                  </a:lnTo>
                  <a:lnTo>
                    <a:pt x="11352749" y="3514985"/>
                  </a:lnTo>
                  <a:lnTo>
                    <a:pt x="0" y="35149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 l="-1404" t="-6570" r="-1965" b="-21133"/>
              </a:stretch>
            </a:blipFill>
          </p:spPr>
        </p:sp>
      </p:grpSp>
      <p:grpSp>
        <p:nvGrpSpPr>
          <p:cNvPr name="Group 39" id="39"/>
          <p:cNvGrpSpPr/>
          <p:nvPr/>
        </p:nvGrpSpPr>
        <p:grpSpPr>
          <a:xfrm rot="0">
            <a:off x="473527" y="431074"/>
            <a:ext cx="10212896" cy="943266"/>
            <a:chOff x="0" y="0"/>
            <a:chExt cx="13617194" cy="1257688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13617194" cy="1257688"/>
            </a:xfrm>
            <a:custGeom>
              <a:avLst/>
              <a:gdLst/>
              <a:ahLst/>
              <a:cxnLst/>
              <a:rect r="r" b="b" t="t" l="l"/>
              <a:pathLst>
                <a:path h="1257688" w="13617194">
                  <a:moveTo>
                    <a:pt x="0" y="0"/>
                  </a:moveTo>
                  <a:lnTo>
                    <a:pt x="13617194" y="0"/>
                  </a:lnTo>
                  <a:lnTo>
                    <a:pt x="13617194" y="1257688"/>
                  </a:lnTo>
                  <a:lnTo>
                    <a:pt x="0" y="125768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1" id="41"/>
            <p:cNvSpPr txBox="true"/>
            <p:nvPr/>
          </p:nvSpPr>
          <p:spPr>
            <a:xfrm>
              <a:off x="0" y="-19050"/>
              <a:ext cx="13617194" cy="127673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5040"/>
                </a:lnSpc>
              </a:pPr>
              <a:r>
                <a:rPr lang="en-US" b="true" sz="4200" spc="-150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1. Day 1 아키텍처 상세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5394796"/>
            <a:ext cx="18288000" cy="4288585"/>
          </a:xfrm>
          <a:custGeom>
            <a:avLst/>
            <a:gdLst/>
            <a:ahLst/>
            <a:cxnLst/>
            <a:rect r="r" b="b" t="t" l="l"/>
            <a:pathLst>
              <a:path h="4288585" w="18288000">
                <a:moveTo>
                  <a:pt x="0" y="0"/>
                </a:moveTo>
                <a:lnTo>
                  <a:pt x="18288000" y="0"/>
                </a:lnTo>
                <a:lnTo>
                  <a:pt x="18288000" y="4288586"/>
                </a:lnTo>
                <a:lnTo>
                  <a:pt x="0" y="42885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654883" r="-303185" b="-21223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18288000" cy="5400891"/>
          </a:xfrm>
          <a:custGeom>
            <a:avLst/>
            <a:gdLst/>
            <a:ahLst/>
            <a:cxnLst/>
            <a:rect r="r" b="b" t="t" l="l"/>
            <a:pathLst>
              <a:path h="5400891" w="18288000">
                <a:moveTo>
                  <a:pt x="0" y="0"/>
                </a:moveTo>
                <a:lnTo>
                  <a:pt x="18288000" y="0"/>
                </a:lnTo>
                <a:lnTo>
                  <a:pt x="18288000" y="5400891"/>
                </a:lnTo>
                <a:lnTo>
                  <a:pt x="0" y="540089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48668" r="0" b="-4180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0" y="9223310"/>
            <a:ext cx="18288000" cy="1063690"/>
          </a:xfrm>
          <a:custGeom>
            <a:avLst/>
            <a:gdLst/>
            <a:ahLst/>
            <a:cxnLst/>
            <a:rect r="r" b="b" t="t" l="l"/>
            <a:pathLst>
              <a:path h="1063690" w="18288000">
                <a:moveTo>
                  <a:pt x="0" y="0"/>
                </a:moveTo>
                <a:lnTo>
                  <a:pt x="18288000" y="0"/>
                </a:lnTo>
                <a:lnTo>
                  <a:pt x="18288000" y="1063690"/>
                </a:lnTo>
                <a:lnTo>
                  <a:pt x="0" y="10636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654883" r="-1" b="-212234"/>
            </a:stretch>
          </a:blipFill>
        </p:spPr>
      </p:sp>
      <p:sp>
        <p:nvSpPr>
          <p:cNvPr name="AutoShape 5" id="5"/>
          <p:cNvSpPr/>
          <p:nvPr/>
        </p:nvSpPr>
        <p:spPr>
          <a:xfrm rot="2683">
            <a:off x="-7147" y="9755156"/>
            <a:ext cx="18302293" cy="0"/>
          </a:xfrm>
          <a:prstGeom prst="line">
            <a:avLst/>
          </a:prstGeom>
          <a:ln cap="rnd" w="9525">
            <a:solidFill>
              <a:srgbClr val="BFBFB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16900134" y="9838632"/>
            <a:ext cx="1133606" cy="236122"/>
            <a:chOff x="0" y="0"/>
            <a:chExt cx="1511474" cy="31483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511474" cy="314830"/>
            </a:xfrm>
            <a:custGeom>
              <a:avLst/>
              <a:gdLst/>
              <a:ahLst/>
              <a:cxnLst/>
              <a:rect r="r" b="b" t="t" l="l"/>
              <a:pathLst>
                <a:path h="314830" w="1511474">
                  <a:moveTo>
                    <a:pt x="0" y="0"/>
                  </a:moveTo>
                  <a:lnTo>
                    <a:pt x="1511474" y="0"/>
                  </a:lnTo>
                  <a:lnTo>
                    <a:pt x="1511474" y="314830"/>
                  </a:lnTo>
                  <a:lnTo>
                    <a:pt x="0" y="31483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28575"/>
              <a:ext cx="1511474" cy="34340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r">
                <a:lnSpc>
                  <a:spcPts val="1841"/>
                </a:lnSpc>
              </a:pPr>
              <a:r>
                <a:rPr lang="en-US" sz="1534">
                  <a:solidFill>
                    <a:srgbClr val="7F7F7F"/>
                  </a:solidFill>
                  <a:latin typeface="Arial"/>
                  <a:ea typeface="Arial"/>
                  <a:cs typeface="Arial"/>
                  <a:sym typeface="Arial"/>
                </a:rPr>
                <a:t>‹#›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315705" y="9838632"/>
            <a:ext cx="5334856" cy="617641"/>
            <a:chOff x="0" y="0"/>
            <a:chExt cx="7113142" cy="82352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7113142" cy="823522"/>
            </a:xfrm>
            <a:custGeom>
              <a:avLst/>
              <a:gdLst/>
              <a:ahLst/>
              <a:cxnLst/>
              <a:rect r="r" b="b" t="t" l="l"/>
              <a:pathLst>
                <a:path h="823522" w="7113142">
                  <a:moveTo>
                    <a:pt x="0" y="0"/>
                  </a:moveTo>
                  <a:lnTo>
                    <a:pt x="7113142" y="0"/>
                  </a:lnTo>
                  <a:lnTo>
                    <a:pt x="7113142" y="823522"/>
                  </a:lnTo>
                  <a:lnTo>
                    <a:pt x="0" y="82352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19050"/>
              <a:ext cx="7113142" cy="84257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2325"/>
                </a:lnSpc>
              </a:pPr>
              <a:r>
                <a:rPr lang="en-US" b="true" sz="1938">
                  <a:solidFill>
                    <a:srgbClr val="34AEAA"/>
                  </a:solidFill>
                  <a:latin typeface="Arimo Bold"/>
                  <a:ea typeface="Arimo Bold"/>
                  <a:cs typeface="Arimo Bold"/>
                  <a:sym typeface="Arimo Bold"/>
                </a:rPr>
                <a:t>KT AIVLE School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254261" y="1714293"/>
            <a:ext cx="17779479" cy="7912094"/>
            <a:chOff x="0" y="0"/>
            <a:chExt cx="23705972" cy="10549458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3705947" cy="10549509"/>
            </a:xfrm>
            <a:custGeom>
              <a:avLst/>
              <a:gdLst/>
              <a:ahLst/>
              <a:cxnLst/>
              <a:rect r="r" b="b" t="t" l="l"/>
              <a:pathLst>
                <a:path h="10549509" w="23705947">
                  <a:moveTo>
                    <a:pt x="0" y="0"/>
                  </a:moveTo>
                  <a:lnTo>
                    <a:pt x="23705947" y="0"/>
                  </a:lnTo>
                  <a:lnTo>
                    <a:pt x="23705947" y="10549509"/>
                  </a:lnTo>
                  <a:lnTo>
                    <a:pt x="0" y="10549509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AutoShape 14" id="14"/>
          <p:cNvSpPr/>
          <p:nvPr/>
        </p:nvSpPr>
        <p:spPr>
          <a:xfrm rot="13895">
            <a:off x="-21514" y="1575536"/>
            <a:ext cx="18331020" cy="0"/>
          </a:xfrm>
          <a:prstGeom prst="line">
            <a:avLst/>
          </a:prstGeom>
          <a:ln cap="rnd" w="19050">
            <a:solidFill>
              <a:srgbClr val="02BDB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5" id="15"/>
          <p:cNvSpPr/>
          <p:nvPr/>
        </p:nvSpPr>
        <p:spPr>
          <a:xfrm flipH="false" flipV="false" rot="0">
            <a:off x="16431682" y="189192"/>
            <a:ext cx="1602057" cy="364862"/>
          </a:xfrm>
          <a:custGeom>
            <a:avLst/>
            <a:gdLst/>
            <a:ahLst/>
            <a:cxnLst/>
            <a:rect r="r" b="b" t="t" l="l"/>
            <a:pathLst>
              <a:path h="364862" w="1602057">
                <a:moveTo>
                  <a:pt x="0" y="0"/>
                </a:moveTo>
                <a:lnTo>
                  <a:pt x="1602058" y="0"/>
                </a:lnTo>
                <a:lnTo>
                  <a:pt x="1602058" y="364862"/>
                </a:lnTo>
                <a:lnTo>
                  <a:pt x="0" y="3648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914" b="0"/>
            </a:stretch>
          </a:blipFill>
        </p:spPr>
      </p:sp>
      <p:sp>
        <p:nvSpPr>
          <p:cNvPr name="AutoShape 16" id="16"/>
          <p:cNvSpPr/>
          <p:nvPr/>
        </p:nvSpPr>
        <p:spPr>
          <a:xfrm flipH="true" flipV="true">
            <a:off x="8454474" y="1963908"/>
            <a:ext cx="19050" cy="7304188"/>
          </a:xfrm>
          <a:prstGeom prst="line">
            <a:avLst/>
          </a:prstGeom>
          <a:ln cap="flat" w="38100">
            <a:solidFill>
              <a:srgbClr val="BFBFBF"/>
            </a:solidFill>
            <a:prstDash val="sysDot"/>
            <a:headEnd type="none" len="sm" w="sm"/>
            <a:tailEnd type="none" len="sm" w="sm"/>
          </a:ln>
        </p:spPr>
      </p:sp>
      <p:grpSp>
        <p:nvGrpSpPr>
          <p:cNvPr name="Group 17" id="17"/>
          <p:cNvGrpSpPr/>
          <p:nvPr/>
        </p:nvGrpSpPr>
        <p:grpSpPr>
          <a:xfrm rot="0">
            <a:off x="473527" y="2231699"/>
            <a:ext cx="2386927" cy="629281"/>
            <a:chOff x="0" y="0"/>
            <a:chExt cx="3182570" cy="839041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3182570" cy="839041"/>
            </a:xfrm>
            <a:custGeom>
              <a:avLst/>
              <a:gdLst/>
              <a:ahLst/>
              <a:cxnLst/>
              <a:rect r="r" b="b" t="t" l="l"/>
              <a:pathLst>
                <a:path h="839041" w="3182570">
                  <a:moveTo>
                    <a:pt x="0" y="0"/>
                  </a:moveTo>
                  <a:lnTo>
                    <a:pt x="3182570" y="0"/>
                  </a:lnTo>
                  <a:lnTo>
                    <a:pt x="3182570" y="839041"/>
                  </a:lnTo>
                  <a:lnTo>
                    <a:pt x="0" y="8390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9" id="19"/>
            <p:cNvSpPr txBox="true"/>
            <p:nvPr/>
          </p:nvSpPr>
          <p:spPr>
            <a:xfrm rot="0">
              <a:off x="4099" y="169331"/>
              <a:ext cx="3178470" cy="4622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40"/>
                </a:lnSpc>
              </a:pPr>
              <a:r>
                <a:rPr lang="en-US" sz="2100" b="true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인스턴스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473527" y="6286716"/>
            <a:ext cx="2386927" cy="629281"/>
            <a:chOff x="0" y="0"/>
            <a:chExt cx="3182570" cy="839041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3182570" cy="839041"/>
            </a:xfrm>
            <a:custGeom>
              <a:avLst/>
              <a:gdLst/>
              <a:ahLst/>
              <a:cxnLst/>
              <a:rect r="r" b="b" t="t" l="l"/>
              <a:pathLst>
                <a:path h="839041" w="3182570">
                  <a:moveTo>
                    <a:pt x="0" y="0"/>
                  </a:moveTo>
                  <a:lnTo>
                    <a:pt x="3182570" y="0"/>
                  </a:lnTo>
                  <a:lnTo>
                    <a:pt x="3182570" y="839041"/>
                  </a:lnTo>
                  <a:lnTo>
                    <a:pt x="0" y="8390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2" id="22"/>
            <p:cNvSpPr txBox="true"/>
            <p:nvPr/>
          </p:nvSpPr>
          <p:spPr>
            <a:xfrm rot="0">
              <a:off x="4099" y="169331"/>
              <a:ext cx="3178470" cy="4622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40"/>
                </a:lnSpc>
              </a:pPr>
              <a:r>
                <a:rPr lang="en-US" sz="2100" b="true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보안 그룹</a:t>
              </a:r>
            </a:p>
          </p:txBody>
        </p:sp>
      </p:grpSp>
      <p:sp>
        <p:nvSpPr>
          <p:cNvPr name="Freeform 23" id="23"/>
          <p:cNvSpPr/>
          <p:nvPr/>
        </p:nvSpPr>
        <p:spPr>
          <a:xfrm flipH="false" flipV="false" rot="0">
            <a:off x="473527" y="7849315"/>
            <a:ext cx="2994756" cy="829351"/>
          </a:xfrm>
          <a:custGeom>
            <a:avLst/>
            <a:gdLst/>
            <a:ahLst/>
            <a:cxnLst/>
            <a:rect r="r" b="b" t="t" l="l"/>
            <a:pathLst>
              <a:path h="829351" w="2994756">
                <a:moveTo>
                  <a:pt x="0" y="0"/>
                </a:moveTo>
                <a:lnTo>
                  <a:pt x="2994757" y="0"/>
                </a:lnTo>
                <a:lnTo>
                  <a:pt x="2994757" y="829351"/>
                </a:lnTo>
                <a:lnTo>
                  <a:pt x="0" y="82935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-228973" b="-16728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473528" y="3574684"/>
            <a:ext cx="7817963" cy="2375946"/>
          </a:xfrm>
          <a:custGeom>
            <a:avLst/>
            <a:gdLst/>
            <a:ahLst/>
            <a:cxnLst/>
            <a:rect r="r" b="b" t="t" l="l"/>
            <a:pathLst>
              <a:path h="2375946" w="7817963">
                <a:moveTo>
                  <a:pt x="0" y="0"/>
                </a:moveTo>
                <a:lnTo>
                  <a:pt x="7817963" y="0"/>
                </a:lnTo>
                <a:lnTo>
                  <a:pt x="7817963" y="2375947"/>
                </a:lnTo>
                <a:lnTo>
                  <a:pt x="0" y="237594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-73444" b="-48385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473528" y="8798756"/>
            <a:ext cx="2104006" cy="641221"/>
          </a:xfrm>
          <a:custGeom>
            <a:avLst/>
            <a:gdLst/>
            <a:ahLst/>
            <a:cxnLst/>
            <a:rect r="r" b="b" t="t" l="l"/>
            <a:pathLst>
              <a:path h="641221" w="2104006">
                <a:moveTo>
                  <a:pt x="0" y="0"/>
                </a:moveTo>
                <a:lnTo>
                  <a:pt x="2104005" y="0"/>
                </a:lnTo>
                <a:lnTo>
                  <a:pt x="2104005" y="641221"/>
                </a:lnTo>
                <a:lnTo>
                  <a:pt x="0" y="64122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292078" t="-391011" r="-338988" b="-48721"/>
            </a:stretch>
          </a:blipFill>
        </p:spPr>
      </p:sp>
      <p:grpSp>
        <p:nvGrpSpPr>
          <p:cNvPr name="Group 26" id="26"/>
          <p:cNvGrpSpPr/>
          <p:nvPr/>
        </p:nvGrpSpPr>
        <p:grpSpPr>
          <a:xfrm rot="0">
            <a:off x="4143945" y="7849315"/>
            <a:ext cx="1940109" cy="511483"/>
            <a:chOff x="0" y="0"/>
            <a:chExt cx="2586812" cy="681978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2586812" cy="681978"/>
            </a:xfrm>
            <a:custGeom>
              <a:avLst/>
              <a:gdLst/>
              <a:ahLst/>
              <a:cxnLst/>
              <a:rect r="r" b="b" t="t" l="l"/>
              <a:pathLst>
                <a:path h="681978" w="2586812">
                  <a:moveTo>
                    <a:pt x="0" y="0"/>
                  </a:moveTo>
                  <a:lnTo>
                    <a:pt x="2586812" y="0"/>
                  </a:lnTo>
                  <a:lnTo>
                    <a:pt x="2586812" y="681978"/>
                  </a:lnTo>
                  <a:lnTo>
                    <a:pt x="0" y="6819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8" id="28"/>
            <p:cNvSpPr txBox="true"/>
            <p:nvPr/>
          </p:nvSpPr>
          <p:spPr>
            <a:xfrm rot="0">
              <a:off x="3332" y="140026"/>
              <a:ext cx="2583480" cy="3733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389"/>
                </a:lnSpc>
              </a:pPr>
              <a:r>
                <a:rPr lang="en-US" sz="1706" b="true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bastion</a:t>
              </a: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4143945" y="8665599"/>
            <a:ext cx="1940109" cy="511483"/>
            <a:chOff x="0" y="0"/>
            <a:chExt cx="2586812" cy="681978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2586812" cy="681978"/>
            </a:xfrm>
            <a:custGeom>
              <a:avLst/>
              <a:gdLst/>
              <a:ahLst/>
              <a:cxnLst/>
              <a:rect r="r" b="b" t="t" l="l"/>
              <a:pathLst>
                <a:path h="681978" w="2586812">
                  <a:moveTo>
                    <a:pt x="0" y="0"/>
                  </a:moveTo>
                  <a:lnTo>
                    <a:pt x="2586812" y="0"/>
                  </a:lnTo>
                  <a:lnTo>
                    <a:pt x="2586812" y="681978"/>
                  </a:lnTo>
                  <a:lnTo>
                    <a:pt x="0" y="6819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31" id="31"/>
            <p:cNvSpPr txBox="true"/>
            <p:nvPr/>
          </p:nvSpPr>
          <p:spPr>
            <a:xfrm rot="0">
              <a:off x="3332" y="140026"/>
              <a:ext cx="2583480" cy="3733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389"/>
                </a:lnSpc>
              </a:pPr>
              <a:r>
                <a:rPr lang="en-US" sz="1706" b="true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web</a:t>
              </a: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8721907" y="2231699"/>
            <a:ext cx="2386927" cy="629281"/>
            <a:chOff x="0" y="0"/>
            <a:chExt cx="3182570" cy="839041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3182570" cy="839041"/>
            </a:xfrm>
            <a:custGeom>
              <a:avLst/>
              <a:gdLst/>
              <a:ahLst/>
              <a:cxnLst/>
              <a:rect r="r" b="b" t="t" l="l"/>
              <a:pathLst>
                <a:path h="839041" w="3182570">
                  <a:moveTo>
                    <a:pt x="0" y="0"/>
                  </a:moveTo>
                  <a:lnTo>
                    <a:pt x="3182570" y="0"/>
                  </a:lnTo>
                  <a:lnTo>
                    <a:pt x="3182570" y="839041"/>
                  </a:lnTo>
                  <a:lnTo>
                    <a:pt x="0" y="8390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34" id="34"/>
            <p:cNvSpPr txBox="true"/>
            <p:nvPr/>
          </p:nvSpPr>
          <p:spPr>
            <a:xfrm rot="0">
              <a:off x="4099" y="169331"/>
              <a:ext cx="3178470" cy="4622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40"/>
                </a:lnSpc>
              </a:pPr>
              <a:r>
                <a:rPr lang="en-US" sz="2100" b="true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로드 밸런서</a:t>
              </a: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473527" y="431074"/>
            <a:ext cx="10212896" cy="943266"/>
            <a:chOff x="0" y="0"/>
            <a:chExt cx="13617194" cy="1257688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13617194" cy="1257688"/>
            </a:xfrm>
            <a:custGeom>
              <a:avLst/>
              <a:gdLst/>
              <a:ahLst/>
              <a:cxnLst/>
              <a:rect r="r" b="b" t="t" l="l"/>
              <a:pathLst>
                <a:path h="1257688" w="13617194">
                  <a:moveTo>
                    <a:pt x="0" y="0"/>
                  </a:moveTo>
                  <a:lnTo>
                    <a:pt x="13617194" y="0"/>
                  </a:lnTo>
                  <a:lnTo>
                    <a:pt x="13617194" y="1257688"/>
                  </a:lnTo>
                  <a:lnTo>
                    <a:pt x="0" y="125768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7" id="37"/>
            <p:cNvSpPr txBox="true"/>
            <p:nvPr/>
          </p:nvSpPr>
          <p:spPr>
            <a:xfrm>
              <a:off x="0" y="-19050"/>
              <a:ext cx="13617194" cy="127673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5040"/>
                </a:lnSpc>
              </a:pPr>
              <a:r>
                <a:rPr lang="en-US" b="true" sz="4200" spc="-150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1. Day 1 아키텍처 상세</a:t>
              </a:r>
            </a:p>
          </p:txBody>
        </p:sp>
      </p:grpSp>
      <p:sp>
        <p:nvSpPr>
          <p:cNvPr name="Freeform 38" id="38"/>
          <p:cNvSpPr/>
          <p:nvPr/>
        </p:nvSpPr>
        <p:spPr>
          <a:xfrm flipH="false" flipV="false" rot="0">
            <a:off x="8721907" y="3236310"/>
            <a:ext cx="9217752" cy="2650104"/>
          </a:xfrm>
          <a:custGeom>
            <a:avLst/>
            <a:gdLst/>
            <a:ahLst/>
            <a:cxnLst/>
            <a:rect r="r" b="b" t="t" l="l"/>
            <a:pathLst>
              <a:path h="2650104" w="9217752">
                <a:moveTo>
                  <a:pt x="0" y="0"/>
                </a:moveTo>
                <a:lnTo>
                  <a:pt x="9217751" y="0"/>
                </a:lnTo>
                <a:lnTo>
                  <a:pt x="9217751" y="2650103"/>
                </a:lnTo>
                <a:lnTo>
                  <a:pt x="0" y="265010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39" id="39"/>
          <p:cNvSpPr txBox="true"/>
          <p:nvPr/>
        </p:nvSpPr>
        <p:spPr>
          <a:xfrm rot="0">
            <a:off x="473527" y="3056524"/>
            <a:ext cx="6084351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bastion, Web1, Web2 인스턴스 생성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473527" y="7188280"/>
            <a:ext cx="4416148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bastion, web 보안그룹 생성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6557878" y="7942179"/>
            <a:ext cx="1384998" cy="297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SSH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6557878" y="8758463"/>
            <a:ext cx="1384998" cy="297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SSH, HTTP</a:t>
            </a:r>
          </a:p>
        </p:txBody>
      </p:sp>
      <p:grpSp>
        <p:nvGrpSpPr>
          <p:cNvPr name="Group 43" id="43"/>
          <p:cNvGrpSpPr/>
          <p:nvPr/>
        </p:nvGrpSpPr>
        <p:grpSpPr>
          <a:xfrm rot="0">
            <a:off x="8347993" y="6654033"/>
            <a:ext cx="9965579" cy="2633444"/>
            <a:chOff x="0" y="0"/>
            <a:chExt cx="13287439" cy="3511258"/>
          </a:xfrm>
        </p:grpSpPr>
        <p:grpSp>
          <p:nvGrpSpPr>
            <p:cNvPr name="Group 44" id="44"/>
            <p:cNvGrpSpPr/>
            <p:nvPr/>
          </p:nvGrpSpPr>
          <p:grpSpPr>
            <a:xfrm rot="0">
              <a:off x="0" y="0"/>
              <a:ext cx="13287439" cy="3511258"/>
              <a:chOff x="0" y="0"/>
              <a:chExt cx="13287439" cy="3511258"/>
            </a:xfrm>
          </p:grpSpPr>
          <p:sp>
            <p:nvSpPr>
              <p:cNvPr name="Freeform 45" id="45"/>
              <p:cNvSpPr/>
              <p:nvPr/>
            </p:nvSpPr>
            <p:spPr>
              <a:xfrm flipH="false" flipV="false" rot="0">
                <a:off x="0" y="0"/>
                <a:ext cx="13287439" cy="3511242"/>
              </a:xfrm>
              <a:custGeom>
                <a:avLst/>
                <a:gdLst/>
                <a:ahLst/>
                <a:cxnLst/>
                <a:rect r="r" b="b" t="t" l="l"/>
                <a:pathLst>
                  <a:path h="3511242" w="13287439">
                    <a:moveTo>
                      <a:pt x="0" y="0"/>
                    </a:moveTo>
                    <a:lnTo>
                      <a:pt x="13287439" y="0"/>
                    </a:lnTo>
                    <a:lnTo>
                      <a:pt x="13287439" y="3511242"/>
                    </a:lnTo>
                    <a:lnTo>
                      <a:pt x="0" y="3511242"/>
                    </a:lnTo>
                    <a:close/>
                  </a:path>
                </a:pathLst>
              </a:custGeom>
              <a:solidFill>
                <a:srgbClr val="D9EDEA"/>
              </a:solidFill>
            </p:spPr>
          </p:sp>
        </p:grpSp>
        <p:sp>
          <p:nvSpPr>
            <p:cNvPr name="Freeform 46" id="46"/>
            <p:cNvSpPr/>
            <p:nvPr/>
          </p:nvSpPr>
          <p:spPr>
            <a:xfrm flipH="false" flipV="false" rot="0">
              <a:off x="191429" y="239341"/>
              <a:ext cx="12904580" cy="3032576"/>
            </a:xfrm>
            <a:custGeom>
              <a:avLst/>
              <a:gdLst/>
              <a:ahLst/>
              <a:cxnLst/>
              <a:rect r="r" b="b" t="t" l="l"/>
              <a:pathLst>
                <a:path h="3032576" w="12904580">
                  <a:moveTo>
                    <a:pt x="0" y="0"/>
                  </a:moveTo>
                  <a:lnTo>
                    <a:pt x="12904580" y="0"/>
                  </a:lnTo>
                  <a:lnTo>
                    <a:pt x="12904580" y="3032576"/>
                  </a:lnTo>
                  <a:lnTo>
                    <a:pt x="0" y="30325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5394796"/>
            <a:ext cx="18288000" cy="4288585"/>
          </a:xfrm>
          <a:custGeom>
            <a:avLst/>
            <a:gdLst/>
            <a:ahLst/>
            <a:cxnLst/>
            <a:rect r="r" b="b" t="t" l="l"/>
            <a:pathLst>
              <a:path h="4288585" w="18288000">
                <a:moveTo>
                  <a:pt x="0" y="0"/>
                </a:moveTo>
                <a:lnTo>
                  <a:pt x="18288000" y="0"/>
                </a:lnTo>
                <a:lnTo>
                  <a:pt x="18288000" y="4288586"/>
                </a:lnTo>
                <a:lnTo>
                  <a:pt x="0" y="42885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654883" r="-303185" b="-21223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18288000" cy="5400891"/>
          </a:xfrm>
          <a:custGeom>
            <a:avLst/>
            <a:gdLst/>
            <a:ahLst/>
            <a:cxnLst/>
            <a:rect r="r" b="b" t="t" l="l"/>
            <a:pathLst>
              <a:path h="5400891" w="18288000">
                <a:moveTo>
                  <a:pt x="0" y="0"/>
                </a:moveTo>
                <a:lnTo>
                  <a:pt x="18288000" y="0"/>
                </a:lnTo>
                <a:lnTo>
                  <a:pt x="18288000" y="5400891"/>
                </a:lnTo>
                <a:lnTo>
                  <a:pt x="0" y="540089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48668" r="0" b="-4180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0" y="9223310"/>
            <a:ext cx="18288000" cy="1063690"/>
          </a:xfrm>
          <a:custGeom>
            <a:avLst/>
            <a:gdLst/>
            <a:ahLst/>
            <a:cxnLst/>
            <a:rect r="r" b="b" t="t" l="l"/>
            <a:pathLst>
              <a:path h="1063690" w="18288000">
                <a:moveTo>
                  <a:pt x="0" y="0"/>
                </a:moveTo>
                <a:lnTo>
                  <a:pt x="18288000" y="0"/>
                </a:lnTo>
                <a:lnTo>
                  <a:pt x="18288000" y="1063690"/>
                </a:lnTo>
                <a:lnTo>
                  <a:pt x="0" y="10636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654883" r="-1" b="-212234"/>
            </a:stretch>
          </a:blipFill>
        </p:spPr>
      </p:sp>
      <p:sp>
        <p:nvSpPr>
          <p:cNvPr name="AutoShape 5" id="5"/>
          <p:cNvSpPr/>
          <p:nvPr/>
        </p:nvSpPr>
        <p:spPr>
          <a:xfrm rot="2683">
            <a:off x="-7147" y="9755156"/>
            <a:ext cx="18302293" cy="0"/>
          </a:xfrm>
          <a:prstGeom prst="line">
            <a:avLst/>
          </a:prstGeom>
          <a:ln cap="rnd" w="9525">
            <a:solidFill>
              <a:srgbClr val="BFBFB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16900134" y="9838632"/>
            <a:ext cx="1133606" cy="236122"/>
            <a:chOff x="0" y="0"/>
            <a:chExt cx="1511474" cy="31483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511474" cy="314830"/>
            </a:xfrm>
            <a:custGeom>
              <a:avLst/>
              <a:gdLst/>
              <a:ahLst/>
              <a:cxnLst/>
              <a:rect r="r" b="b" t="t" l="l"/>
              <a:pathLst>
                <a:path h="314830" w="1511474">
                  <a:moveTo>
                    <a:pt x="0" y="0"/>
                  </a:moveTo>
                  <a:lnTo>
                    <a:pt x="1511474" y="0"/>
                  </a:lnTo>
                  <a:lnTo>
                    <a:pt x="1511474" y="314830"/>
                  </a:lnTo>
                  <a:lnTo>
                    <a:pt x="0" y="31483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28575"/>
              <a:ext cx="1511474" cy="34340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r">
                <a:lnSpc>
                  <a:spcPts val="1841"/>
                </a:lnSpc>
              </a:pPr>
              <a:r>
                <a:rPr lang="en-US" sz="1534">
                  <a:solidFill>
                    <a:srgbClr val="7F7F7F"/>
                  </a:solidFill>
                  <a:latin typeface="Arial"/>
                  <a:ea typeface="Arial"/>
                  <a:cs typeface="Arial"/>
                  <a:sym typeface="Arial"/>
                </a:rPr>
                <a:t>‹#›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315705" y="9838632"/>
            <a:ext cx="5334856" cy="617641"/>
            <a:chOff x="0" y="0"/>
            <a:chExt cx="7113142" cy="82352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7113142" cy="823522"/>
            </a:xfrm>
            <a:custGeom>
              <a:avLst/>
              <a:gdLst/>
              <a:ahLst/>
              <a:cxnLst/>
              <a:rect r="r" b="b" t="t" l="l"/>
              <a:pathLst>
                <a:path h="823522" w="7113142">
                  <a:moveTo>
                    <a:pt x="0" y="0"/>
                  </a:moveTo>
                  <a:lnTo>
                    <a:pt x="7113142" y="0"/>
                  </a:lnTo>
                  <a:lnTo>
                    <a:pt x="7113142" y="823522"/>
                  </a:lnTo>
                  <a:lnTo>
                    <a:pt x="0" y="82352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19050"/>
              <a:ext cx="7113142" cy="84257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2325"/>
                </a:lnSpc>
              </a:pPr>
              <a:r>
                <a:rPr lang="en-US" b="true" sz="1938">
                  <a:solidFill>
                    <a:srgbClr val="34AEAA"/>
                  </a:solidFill>
                  <a:latin typeface="Arimo Bold"/>
                  <a:ea typeface="Arimo Bold"/>
                  <a:cs typeface="Arimo Bold"/>
                  <a:sym typeface="Arimo Bold"/>
                </a:rPr>
                <a:t>KT AIVLE School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254261" y="1714293"/>
            <a:ext cx="17779479" cy="7912094"/>
            <a:chOff x="0" y="0"/>
            <a:chExt cx="23705972" cy="10549458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3705947" cy="10549509"/>
            </a:xfrm>
            <a:custGeom>
              <a:avLst/>
              <a:gdLst/>
              <a:ahLst/>
              <a:cxnLst/>
              <a:rect r="r" b="b" t="t" l="l"/>
              <a:pathLst>
                <a:path h="10549509" w="23705947">
                  <a:moveTo>
                    <a:pt x="0" y="0"/>
                  </a:moveTo>
                  <a:lnTo>
                    <a:pt x="23705947" y="0"/>
                  </a:lnTo>
                  <a:lnTo>
                    <a:pt x="23705947" y="10549509"/>
                  </a:lnTo>
                  <a:lnTo>
                    <a:pt x="0" y="10549509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AutoShape 14" id="14"/>
          <p:cNvSpPr/>
          <p:nvPr/>
        </p:nvSpPr>
        <p:spPr>
          <a:xfrm rot="13895">
            <a:off x="-21514" y="1575536"/>
            <a:ext cx="18331020" cy="0"/>
          </a:xfrm>
          <a:prstGeom prst="line">
            <a:avLst/>
          </a:prstGeom>
          <a:ln cap="rnd" w="19050">
            <a:solidFill>
              <a:srgbClr val="02BDB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5" id="15"/>
          <p:cNvSpPr/>
          <p:nvPr/>
        </p:nvSpPr>
        <p:spPr>
          <a:xfrm flipH="false" flipV="false" rot="0">
            <a:off x="16431682" y="189192"/>
            <a:ext cx="1602057" cy="364862"/>
          </a:xfrm>
          <a:custGeom>
            <a:avLst/>
            <a:gdLst/>
            <a:ahLst/>
            <a:cxnLst/>
            <a:rect r="r" b="b" t="t" l="l"/>
            <a:pathLst>
              <a:path h="364862" w="1602057">
                <a:moveTo>
                  <a:pt x="0" y="0"/>
                </a:moveTo>
                <a:lnTo>
                  <a:pt x="1602058" y="0"/>
                </a:lnTo>
                <a:lnTo>
                  <a:pt x="1602058" y="364862"/>
                </a:lnTo>
                <a:lnTo>
                  <a:pt x="0" y="3648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914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784556" y="2006444"/>
            <a:ext cx="9332233" cy="613261"/>
            <a:chOff x="0" y="0"/>
            <a:chExt cx="12442978" cy="817682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2442978" cy="817682"/>
            </a:xfrm>
            <a:custGeom>
              <a:avLst/>
              <a:gdLst/>
              <a:ahLst/>
              <a:cxnLst/>
              <a:rect r="r" b="b" t="t" l="l"/>
              <a:pathLst>
                <a:path h="817682" w="12442978">
                  <a:moveTo>
                    <a:pt x="0" y="0"/>
                  </a:moveTo>
                  <a:lnTo>
                    <a:pt x="12442978" y="0"/>
                  </a:lnTo>
                  <a:lnTo>
                    <a:pt x="12442978" y="817682"/>
                  </a:lnTo>
                  <a:lnTo>
                    <a:pt x="0" y="81768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19050"/>
              <a:ext cx="12442978" cy="83673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600"/>
                </a:lnSpc>
              </a:pPr>
              <a:r>
                <a:rPr lang="en-US" sz="3000" b="true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Load Balancer를 통하여 Web Server에 접근</a:t>
              </a: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9903844" y="3230474"/>
            <a:ext cx="5897334" cy="12345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58" indent="-259079" lvl="1">
              <a:lnSpc>
                <a:spcPts val="3359"/>
              </a:lnSpc>
              <a:buFont typeface="Arial"/>
              <a:buChar char="•"/>
            </a:pPr>
            <a:r>
              <a:rPr lang="en-US" sz="2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Load Balancer의 DNS로 접근</a:t>
            </a:r>
          </a:p>
          <a:p>
            <a:pPr algn="l" marL="518158" indent="-259079" lvl="1">
              <a:lnSpc>
                <a:spcPts val="3359"/>
              </a:lnSpc>
              <a:buFont typeface="Arial"/>
              <a:buChar char="•"/>
            </a:pPr>
            <a:r>
              <a:rPr lang="en-US" sz="2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서버 별 서로 다른 웹페이지 출력 확인</a:t>
            </a:r>
          </a:p>
          <a:p>
            <a:pPr algn="l" marL="1036317" indent="-345439" lvl="2">
              <a:lnSpc>
                <a:spcPts val="3359"/>
              </a:lnSpc>
              <a:buFont typeface="Arial"/>
              <a:buChar char="⚬"/>
            </a:pPr>
            <a:r>
              <a:rPr lang="en-US" sz="2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Web Server 1, 2</a:t>
            </a:r>
          </a:p>
        </p:txBody>
      </p:sp>
      <p:sp>
        <p:nvSpPr>
          <p:cNvPr name="Freeform 20" id="20"/>
          <p:cNvSpPr/>
          <p:nvPr/>
        </p:nvSpPr>
        <p:spPr>
          <a:xfrm flipH="false" flipV="false" rot="0">
            <a:off x="892892" y="3268574"/>
            <a:ext cx="8359444" cy="2608162"/>
          </a:xfrm>
          <a:custGeom>
            <a:avLst/>
            <a:gdLst/>
            <a:ahLst/>
            <a:cxnLst/>
            <a:rect r="r" b="b" t="t" l="l"/>
            <a:pathLst>
              <a:path h="2608162" w="8359444">
                <a:moveTo>
                  <a:pt x="0" y="0"/>
                </a:moveTo>
                <a:lnTo>
                  <a:pt x="8359444" y="0"/>
                </a:lnTo>
                <a:lnTo>
                  <a:pt x="8359444" y="2608162"/>
                </a:lnTo>
                <a:lnTo>
                  <a:pt x="0" y="260816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-165423" b="-64825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892892" y="5615114"/>
            <a:ext cx="8359444" cy="2495955"/>
          </a:xfrm>
          <a:custGeom>
            <a:avLst/>
            <a:gdLst/>
            <a:ahLst/>
            <a:cxnLst/>
            <a:rect r="r" b="b" t="t" l="l"/>
            <a:pathLst>
              <a:path h="2495955" w="8359444">
                <a:moveTo>
                  <a:pt x="0" y="0"/>
                </a:moveTo>
                <a:lnTo>
                  <a:pt x="8359444" y="0"/>
                </a:lnTo>
                <a:lnTo>
                  <a:pt x="8359444" y="2495955"/>
                </a:lnTo>
                <a:lnTo>
                  <a:pt x="0" y="249595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-165423" b="-25565"/>
            </a:stretch>
          </a:blipFill>
        </p:spPr>
      </p:sp>
      <p:grpSp>
        <p:nvGrpSpPr>
          <p:cNvPr name="Group 22" id="22"/>
          <p:cNvGrpSpPr/>
          <p:nvPr/>
        </p:nvGrpSpPr>
        <p:grpSpPr>
          <a:xfrm rot="0">
            <a:off x="473527" y="431074"/>
            <a:ext cx="10212896" cy="943266"/>
            <a:chOff x="0" y="0"/>
            <a:chExt cx="13617194" cy="1257688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3617194" cy="1257688"/>
            </a:xfrm>
            <a:custGeom>
              <a:avLst/>
              <a:gdLst/>
              <a:ahLst/>
              <a:cxnLst/>
              <a:rect r="r" b="b" t="t" l="l"/>
              <a:pathLst>
                <a:path h="1257688" w="13617194">
                  <a:moveTo>
                    <a:pt x="0" y="0"/>
                  </a:moveTo>
                  <a:lnTo>
                    <a:pt x="13617194" y="0"/>
                  </a:lnTo>
                  <a:lnTo>
                    <a:pt x="13617194" y="1257688"/>
                  </a:lnTo>
                  <a:lnTo>
                    <a:pt x="0" y="125768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19050"/>
              <a:ext cx="13617194" cy="127673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5040"/>
                </a:lnSpc>
              </a:pPr>
              <a:r>
                <a:rPr lang="en-US" b="true" sz="4200" spc="-150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1. Day 1 아키텍처 상세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5394796"/>
            <a:ext cx="18288000" cy="4288585"/>
          </a:xfrm>
          <a:custGeom>
            <a:avLst/>
            <a:gdLst/>
            <a:ahLst/>
            <a:cxnLst/>
            <a:rect r="r" b="b" t="t" l="l"/>
            <a:pathLst>
              <a:path h="4288585" w="18288000">
                <a:moveTo>
                  <a:pt x="0" y="0"/>
                </a:moveTo>
                <a:lnTo>
                  <a:pt x="18288000" y="0"/>
                </a:lnTo>
                <a:lnTo>
                  <a:pt x="18288000" y="4288586"/>
                </a:lnTo>
                <a:lnTo>
                  <a:pt x="0" y="42885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654883" r="-303185" b="-21223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18288000" cy="5400891"/>
          </a:xfrm>
          <a:custGeom>
            <a:avLst/>
            <a:gdLst/>
            <a:ahLst/>
            <a:cxnLst/>
            <a:rect r="r" b="b" t="t" l="l"/>
            <a:pathLst>
              <a:path h="5400891" w="18288000">
                <a:moveTo>
                  <a:pt x="0" y="0"/>
                </a:moveTo>
                <a:lnTo>
                  <a:pt x="18288000" y="0"/>
                </a:lnTo>
                <a:lnTo>
                  <a:pt x="18288000" y="5400891"/>
                </a:lnTo>
                <a:lnTo>
                  <a:pt x="0" y="540089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48668" r="0" b="-4180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0" y="9223310"/>
            <a:ext cx="18288000" cy="1063690"/>
          </a:xfrm>
          <a:custGeom>
            <a:avLst/>
            <a:gdLst/>
            <a:ahLst/>
            <a:cxnLst/>
            <a:rect r="r" b="b" t="t" l="l"/>
            <a:pathLst>
              <a:path h="1063690" w="18288000">
                <a:moveTo>
                  <a:pt x="0" y="0"/>
                </a:moveTo>
                <a:lnTo>
                  <a:pt x="18288000" y="0"/>
                </a:lnTo>
                <a:lnTo>
                  <a:pt x="18288000" y="1063690"/>
                </a:lnTo>
                <a:lnTo>
                  <a:pt x="0" y="10636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654883" r="-1" b="-212234"/>
            </a:stretch>
          </a:blipFill>
        </p:spPr>
      </p:sp>
      <p:sp>
        <p:nvSpPr>
          <p:cNvPr name="AutoShape 5" id="5"/>
          <p:cNvSpPr/>
          <p:nvPr/>
        </p:nvSpPr>
        <p:spPr>
          <a:xfrm rot="2683">
            <a:off x="-7147" y="9755156"/>
            <a:ext cx="18302293" cy="0"/>
          </a:xfrm>
          <a:prstGeom prst="line">
            <a:avLst/>
          </a:prstGeom>
          <a:ln cap="rnd" w="9525">
            <a:solidFill>
              <a:srgbClr val="BFBFB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16900134" y="9838632"/>
            <a:ext cx="1133606" cy="236122"/>
            <a:chOff x="0" y="0"/>
            <a:chExt cx="1511474" cy="31483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511474" cy="314830"/>
            </a:xfrm>
            <a:custGeom>
              <a:avLst/>
              <a:gdLst/>
              <a:ahLst/>
              <a:cxnLst/>
              <a:rect r="r" b="b" t="t" l="l"/>
              <a:pathLst>
                <a:path h="314830" w="1511474">
                  <a:moveTo>
                    <a:pt x="0" y="0"/>
                  </a:moveTo>
                  <a:lnTo>
                    <a:pt x="1511474" y="0"/>
                  </a:lnTo>
                  <a:lnTo>
                    <a:pt x="1511474" y="314830"/>
                  </a:lnTo>
                  <a:lnTo>
                    <a:pt x="0" y="31483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28575"/>
              <a:ext cx="1511474" cy="34340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r">
                <a:lnSpc>
                  <a:spcPts val="1841"/>
                </a:lnSpc>
              </a:pPr>
              <a:r>
                <a:rPr lang="en-US" sz="1534">
                  <a:solidFill>
                    <a:srgbClr val="7F7F7F"/>
                  </a:solidFill>
                  <a:latin typeface="Arial"/>
                  <a:ea typeface="Arial"/>
                  <a:cs typeface="Arial"/>
                  <a:sym typeface="Arial"/>
                </a:rPr>
                <a:t>‹#›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315705" y="9838632"/>
            <a:ext cx="5334856" cy="617641"/>
            <a:chOff x="0" y="0"/>
            <a:chExt cx="7113142" cy="82352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7113142" cy="823522"/>
            </a:xfrm>
            <a:custGeom>
              <a:avLst/>
              <a:gdLst/>
              <a:ahLst/>
              <a:cxnLst/>
              <a:rect r="r" b="b" t="t" l="l"/>
              <a:pathLst>
                <a:path h="823522" w="7113142">
                  <a:moveTo>
                    <a:pt x="0" y="0"/>
                  </a:moveTo>
                  <a:lnTo>
                    <a:pt x="7113142" y="0"/>
                  </a:lnTo>
                  <a:lnTo>
                    <a:pt x="7113142" y="823522"/>
                  </a:lnTo>
                  <a:lnTo>
                    <a:pt x="0" y="82352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19050"/>
              <a:ext cx="7113142" cy="84257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2325"/>
                </a:lnSpc>
              </a:pPr>
              <a:r>
                <a:rPr lang="en-US" b="true" sz="1938">
                  <a:solidFill>
                    <a:srgbClr val="34AEAA"/>
                  </a:solidFill>
                  <a:latin typeface="Arimo Bold"/>
                  <a:ea typeface="Arimo Bold"/>
                  <a:cs typeface="Arimo Bold"/>
                  <a:sym typeface="Arimo Bold"/>
                </a:rPr>
                <a:t>KT AIVLE School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254261" y="1714293"/>
            <a:ext cx="17779479" cy="7912094"/>
            <a:chOff x="0" y="0"/>
            <a:chExt cx="23705972" cy="10549458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3705947" cy="10549509"/>
            </a:xfrm>
            <a:custGeom>
              <a:avLst/>
              <a:gdLst/>
              <a:ahLst/>
              <a:cxnLst/>
              <a:rect r="r" b="b" t="t" l="l"/>
              <a:pathLst>
                <a:path h="10549509" w="23705947">
                  <a:moveTo>
                    <a:pt x="0" y="0"/>
                  </a:moveTo>
                  <a:lnTo>
                    <a:pt x="23705947" y="0"/>
                  </a:lnTo>
                  <a:lnTo>
                    <a:pt x="23705947" y="10549509"/>
                  </a:lnTo>
                  <a:lnTo>
                    <a:pt x="0" y="10549509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AutoShape 14" id="14"/>
          <p:cNvSpPr/>
          <p:nvPr/>
        </p:nvSpPr>
        <p:spPr>
          <a:xfrm rot="13895">
            <a:off x="-21514" y="1575536"/>
            <a:ext cx="18331020" cy="0"/>
          </a:xfrm>
          <a:prstGeom prst="line">
            <a:avLst/>
          </a:prstGeom>
          <a:ln cap="rnd" w="19050">
            <a:solidFill>
              <a:srgbClr val="02BDB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5" id="15"/>
          <p:cNvSpPr/>
          <p:nvPr/>
        </p:nvSpPr>
        <p:spPr>
          <a:xfrm flipH="false" flipV="false" rot="0">
            <a:off x="16431682" y="189192"/>
            <a:ext cx="1602057" cy="364862"/>
          </a:xfrm>
          <a:custGeom>
            <a:avLst/>
            <a:gdLst/>
            <a:ahLst/>
            <a:cxnLst/>
            <a:rect r="r" b="b" t="t" l="l"/>
            <a:pathLst>
              <a:path h="364862" w="1602057">
                <a:moveTo>
                  <a:pt x="0" y="0"/>
                </a:moveTo>
                <a:lnTo>
                  <a:pt x="1602058" y="0"/>
                </a:lnTo>
                <a:lnTo>
                  <a:pt x="1602058" y="364862"/>
                </a:lnTo>
                <a:lnTo>
                  <a:pt x="0" y="3648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914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784556" y="2006422"/>
            <a:ext cx="7451698" cy="613283"/>
            <a:chOff x="0" y="0"/>
            <a:chExt cx="9935598" cy="817711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9935598" cy="817711"/>
            </a:xfrm>
            <a:custGeom>
              <a:avLst/>
              <a:gdLst/>
              <a:ahLst/>
              <a:cxnLst/>
              <a:rect r="r" b="b" t="t" l="l"/>
              <a:pathLst>
                <a:path h="817711" w="9935598">
                  <a:moveTo>
                    <a:pt x="0" y="0"/>
                  </a:moveTo>
                  <a:lnTo>
                    <a:pt x="9935598" y="0"/>
                  </a:lnTo>
                  <a:lnTo>
                    <a:pt x="9935598" y="817711"/>
                  </a:lnTo>
                  <a:lnTo>
                    <a:pt x="0" y="81771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19050"/>
              <a:ext cx="9935598" cy="836761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600"/>
                </a:lnSpc>
              </a:pPr>
              <a:r>
                <a:rPr lang="en-US" sz="3000" b="true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외부에서 Web Server에 접근</a:t>
              </a: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0">
            <a:off x="784556" y="2991181"/>
            <a:ext cx="8800462" cy="3872203"/>
          </a:xfrm>
          <a:custGeom>
            <a:avLst/>
            <a:gdLst/>
            <a:ahLst/>
            <a:cxnLst/>
            <a:rect r="r" b="b" t="t" l="l"/>
            <a:pathLst>
              <a:path h="3872203" w="8800462">
                <a:moveTo>
                  <a:pt x="0" y="0"/>
                </a:moveTo>
                <a:lnTo>
                  <a:pt x="8800462" y="0"/>
                </a:lnTo>
                <a:lnTo>
                  <a:pt x="8800462" y="3872203"/>
                </a:lnTo>
                <a:lnTo>
                  <a:pt x="0" y="387220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5776954" y="5400891"/>
            <a:ext cx="8744743" cy="3987309"/>
          </a:xfrm>
          <a:custGeom>
            <a:avLst/>
            <a:gdLst/>
            <a:ahLst/>
            <a:cxnLst/>
            <a:rect r="r" b="b" t="t" l="l"/>
            <a:pathLst>
              <a:path h="3987309" w="8744743">
                <a:moveTo>
                  <a:pt x="0" y="0"/>
                </a:moveTo>
                <a:lnTo>
                  <a:pt x="8744742" y="0"/>
                </a:lnTo>
                <a:lnTo>
                  <a:pt x="8744742" y="3987309"/>
                </a:lnTo>
                <a:lnTo>
                  <a:pt x="0" y="398730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1264" r="0" b="-1264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10149325" y="2953081"/>
            <a:ext cx="5897334" cy="3962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58" indent="-259079" lvl="1">
              <a:lnSpc>
                <a:spcPts val="3359"/>
              </a:lnSpc>
              <a:buFont typeface="Arial"/>
              <a:buChar char="•"/>
            </a:pPr>
            <a:r>
              <a:rPr lang="en-US" sz="2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외부에서 Web Server 1, 2에 접근 실패</a:t>
            </a:r>
          </a:p>
        </p:txBody>
      </p:sp>
      <p:grpSp>
        <p:nvGrpSpPr>
          <p:cNvPr name="Group 22" id="22"/>
          <p:cNvGrpSpPr/>
          <p:nvPr/>
        </p:nvGrpSpPr>
        <p:grpSpPr>
          <a:xfrm rot="0">
            <a:off x="3284630" y="4530499"/>
            <a:ext cx="2626343" cy="1536652"/>
            <a:chOff x="0" y="0"/>
            <a:chExt cx="691712" cy="404715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691712" cy="404715"/>
            </a:xfrm>
            <a:custGeom>
              <a:avLst/>
              <a:gdLst/>
              <a:ahLst/>
              <a:cxnLst/>
              <a:rect r="r" b="b" t="t" l="l"/>
              <a:pathLst>
                <a:path h="404715" w="691712">
                  <a:moveTo>
                    <a:pt x="0" y="0"/>
                  </a:moveTo>
                  <a:lnTo>
                    <a:pt x="691712" y="0"/>
                  </a:lnTo>
                  <a:lnTo>
                    <a:pt x="691712" y="404715"/>
                  </a:lnTo>
                  <a:lnTo>
                    <a:pt x="0" y="40471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C00000"/>
              </a:solidFill>
              <a:prstDash val="solid"/>
              <a:miter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0" y="-19050"/>
              <a:ext cx="691712" cy="4237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60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8217189" y="6863384"/>
            <a:ext cx="2626343" cy="1536652"/>
            <a:chOff x="0" y="0"/>
            <a:chExt cx="691712" cy="404715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691712" cy="404715"/>
            </a:xfrm>
            <a:custGeom>
              <a:avLst/>
              <a:gdLst/>
              <a:ahLst/>
              <a:cxnLst/>
              <a:rect r="r" b="b" t="t" l="l"/>
              <a:pathLst>
                <a:path h="404715" w="691712">
                  <a:moveTo>
                    <a:pt x="0" y="0"/>
                  </a:moveTo>
                  <a:lnTo>
                    <a:pt x="691712" y="0"/>
                  </a:lnTo>
                  <a:lnTo>
                    <a:pt x="691712" y="404715"/>
                  </a:lnTo>
                  <a:lnTo>
                    <a:pt x="0" y="40471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C00000"/>
              </a:solidFill>
              <a:prstDash val="solid"/>
              <a:miter/>
            </a:ln>
          </p:spPr>
        </p:sp>
        <p:sp>
          <p:nvSpPr>
            <p:cNvPr name="TextBox 27" id="27"/>
            <p:cNvSpPr txBox="true"/>
            <p:nvPr/>
          </p:nvSpPr>
          <p:spPr>
            <a:xfrm>
              <a:off x="0" y="-19050"/>
              <a:ext cx="691712" cy="4237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60"/>
                </a:lnSpc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473527" y="431074"/>
            <a:ext cx="10212896" cy="943266"/>
            <a:chOff x="0" y="0"/>
            <a:chExt cx="13617194" cy="1257688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13617194" cy="1257688"/>
            </a:xfrm>
            <a:custGeom>
              <a:avLst/>
              <a:gdLst/>
              <a:ahLst/>
              <a:cxnLst/>
              <a:rect r="r" b="b" t="t" l="l"/>
              <a:pathLst>
                <a:path h="1257688" w="13617194">
                  <a:moveTo>
                    <a:pt x="0" y="0"/>
                  </a:moveTo>
                  <a:lnTo>
                    <a:pt x="13617194" y="0"/>
                  </a:lnTo>
                  <a:lnTo>
                    <a:pt x="13617194" y="1257688"/>
                  </a:lnTo>
                  <a:lnTo>
                    <a:pt x="0" y="125768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-19050"/>
              <a:ext cx="13617194" cy="127673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5040"/>
                </a:lnSpc>
              </a:pPr>
              <a:r>
                <a:rPr lang="en-US" b="true" sz="4200" spc="-150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1. Day 1 아키텍처 상세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5394796"/>
            <a:ext cx="18288000" cy="4288585"/>
          </a:xfrm>
          <a:custGeom>
            <a:avLst/>
            <a:gdLst/>
            <a:ahLst/>
            <a:cxnLst/>
            <a:rect r="r" b="b" t="t" l="l"/>
            <a:pathLst>
              <a:path h="4288585" w="18288000">
                <a:moveTo>
                  <a:pt x="0" y="0"/>
                </a:moveTo>
                <a:lnTo>
                  <a:pt x="18288000" y="0"/>
                </a:lnTo>
                <a:lnTo>
                  <a:pt x="18288000" y="4288586"/>
                </a:lnTo>
                <a:lnTo>
                  <a:pt x="0" y="42885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654883" r="-303185" b="-21223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18288000" cy="5400891"/>
          </a:xfrm>
          <a:custGeom>
            <a:avLst/>
            <a:gdLst/>
            <a:ahLst/>
            <a:cxnLst/>
            <a:rect r="r" b="b" t="t" l="l"/>
            <a:pathLst>
              <a:path h="5400891" w="18288000">
                <a:moveTo>
                  <a:pt x="0" y="0"/>
                </a:moveTo>
                <a:lnTo>
                  <a:pt x="18288000" y="0"/>
                </a:lnTo>
                <a:lnTo>
                  <a:pt x="18288000" y="5400891"/>
                </a:lnTo>
                <a:lnTo>
                  <a:pt x="0" y="540089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48668" r="0" b="-4180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0" y="9223310"/>
            <a:ext cx="18288000" cy="1063690"/>
          </a:xfrm>
          <a:custGeom>
            <a:avLst/>
            <a:gdLst/>
            <a:ahLst/>
            <a:cxnLst/>
            <a:rect r="r" b="b" t="t" l="l"/>
            <a:pathLst>
              <a:path h="1063690" w="18288000">
                <a:moveTo>
                  <a:pt x="0" y="0"/>
                </a:moveTo>
                <a:lnTo>
                  <a:pt x="18288000" y="0"/>
                </a:lnTo>
                <a:lnTo>
                  <a:pt x="18288000" y="1063690"/>
                </a:lnTo>
                <a:lnTo>
                  <a:pt x="0" y="10636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654883" r="-1" b="-212234"/>
            </a:stretch>
          </a:blipFill>
        </p:spPr>
      </p:sp>
      <p:sp>
        <p:nvSpPr>
          <p:cNvPr name="AutoShape 5" id="5"/>
          <p:cNvSpPr/>
          <p:nvPr/>
        </p:nvSpPr>
        <p:spPr>
          <a:xfrm rot="2683">
            <a:off x="-7147" y="9755156"/>
            <a:ext cx="18302293" cy="0"/>
          </a:xfrm>
          <a:prstGeom prst="line">
            <a:avLst/>
          </a:prstGeom>
          <a:ln cap="rnd" w="9525">
            <a:solidFill>
              <a:srgbClr val="BFBFB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16900134" y="9838632"/>
            <a:ext cx="1133606" cy="236122"/>
            <a:chOff x="0" y="0"/>
            <a:chExt cx="1511474" cy="31483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511474" cy="314830"/>
            </a:xfrm>
            <a:custGeom>
              <a:avLst/>
              <a:gdLst/>
              <a:ahLst/>
              <a:cxnLst/>
              <a:rect r="r" b="b" t="t" l="l"/>
              <a:pathLst>
                <a:path h="314830" w="1511474">
                  <a:moveTo>
                    <a:pt x="0" y="0"/>
                  </a:moveTo>
                  <a:lnTo>
                    <a:pt x="1511474" y="0"/>
                  </a:lnTo>
                  <a:lnTo>
                    <a:pt x="1511474" y="314830"/>
                  </a:lnTo>
                  <a:lnTo>
                    <a:pt x="0" y="31483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28575"/>
              <a:ext cx="1511474" cy="34340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r">
                <a:lnSpc>
                  <a:spcPts val="1841"/>
                </a:lnSpc>
              </a:pPr>
              <a:r>
                <a:rPr lang="en-US" sz="1534">
                  <a:solidFill>
                    <a:srgbClr val="7F7F7F"/>
                  </a:solidFill>
                  <a:latin typeface="Arial"/>
                  <a:ea typeface="Arial"/>
                  <a:cs typeface="Arial"/>
                  <a:sym typeface="Arial"/>
                </a:rPr>
                <a:t>‹#›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315705" y="9838632"/>
            <a:ext cx="5334856" cy="617641"/>
            <a:chOff x="0" y="0"/>
            <a:chExt cx="7113142" cy="82352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7113142" cy="823522"/>
            </a:xfrm>
            <a:custGeom>
              <a:avLst/>
              <a:gdLst/>
              <a:ahLst/>
              <a:cxnLst/>
              <a:rect r="r" b="b" t="t" l="l"/>
              <a:pathLst>
                <a:path h="823522" w="7113142">
                  <a:moveTo>
                    <a:pt x="0" y="0"/>
                  </a:moveTo>
                  <a:lnTo>
                    <a:pt x="7113142" y="0"/>
                  </a:lnTo>
                  <a:lnTo>
                    <a:pt x="7113142" y="823522"/>
                  </a:lnTo>
                  <a:lnTo>
                    <a:pt x="0" y="82352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19050"/>
              <a:ext cx="7113142" cy="84257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2325"/>
                </a:lnSpc>
              </a:pPr>
              <a:r>
                <a:rPr lang="en-US" b="true" sz="1938">
                  <a:solidFill>
                    <a:srgbClr val="34AEAA"/>
                  </a:solidFill>
                  <a:latin typeface="Arimo Bold"/>
                  <a:ea typeface="Arimo Bold"/>
                  <a:cs typeface="Arimo Bold"/>
                  <a:sym typeface="Arimo Bold"/>
                </a:rPr>
                <a:t>KT AIVLE School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254261" y="1714293"/>
            <a:ext cx="17779479" cy="7912094"/>
            <a:chOff x="0" y="0"/>
            <a:chExt cx="23705972" cy="10549458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3705947" cy="10549509"/>
            </a:xfrm>
            <a:custGeom>
              <a:avLst/>
              <a:gdLst/>
              <a:ahLst/>
              <a:cxnLst/>
              <a:rect r="r" b="b" t="t" l="l"/>
              <a:pathLst>
                <a:path h="10549509" w="23705947">
                  <a:moveTo>
                    <a:pt x="0" y="0"/>
                  </a:moveTo>
                  <a:lnTo>
                    <a:pt x="23705947" y="0"/>
                  </a:lnTo>
                  <a:lnTo>
                    <a:pt x="23705947" y="10549509"/>
                  </a:lnTo>
                  <a:lnTo>
                    <a:pt x="0" y="10549509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AutoShape 14" id="14"/>
          <p:cNvSpPr/>
          <p:nvPr/>
        </p:nvSpPr>
        <p:spPr>
          <a:xfrm rot="13895">
            <a:off x="-21514" y="1575536"/>
            <a:ext cx="18331020" cy="0"/>
          </a:xfrm>
          <a:prstGeom prst="line">
            <a:avLst/>
          </a:prstGeom>
          <a:ln cap="rnd" w="19050">
            <a:solidFill>
              <a:srgbClr val="02BDB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5" id="15"/>
          <p:cNvSpPr/>
          <p:nvPr/>
        </p:nvSpPr>
        <p:spPr>
          <a:xfrm flipH="false" flipV="false" rot="0">
            <a:off x="16431682" y="189192"/>
            <a:ext cx="1602057" cy="364862"/>
          </a:xfrm>
          <a:custGeom>
            <a:avLst/>
            <a:gdLst/>
            <a:ahLst/>
            <a:cxnLst/>
            <a:rect r="r" b="b" t="t" l="l"/>
            <a:pathLst>
              <a:path h="364862" w="1602057">
                <a:moveTo>
                  <a:pt x="0" y="0"/>
                </a:moveTo>
                <a:lnTo>
                  <a:pt x="1602058" y="0"/>
                </a:lnTo>
                <a:lnTo>
                  <a:pt x="1602058" y="364862"/>
                </a:lnTo>
                <a:lnTo>
                  <a:pt x="0" y="3648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914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784556" y="2006422"/>
            <a:ext cx="7451698" cy="613283"/>
            <a:chOff x="0" y="0"/>
            <a:chExt cx="9935598" cy="817711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9935598" cy="817711"/>
            </a:xfrm>
            <a:custGeom>
              <a:avLst/>
              <a:gdLst/>
              <a:ahLst/>
              <a:cxnLst/>
              <a:rect r="r" b="b" t="t" l="l"/>
              <a:pathLst>
                <a:path h="817711" w="9935598">
                  <a:moveTo>
                    <a:pt x="0" y="0"/>
                  </a:moveTo>
                  <a:lnTo>
                    <a:pt x="9935598" y="0"/>
                  </a:lnTo>
                  <a:lnTo>
                    <a:pt x="9935598" y="817711"/>
                  </a:lnTo>
                  <a:lnTo>
                    <a:pt x="0" y="81771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19050"/>
              <a:ext cx="9935598" cy="836761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600"/>
                </a:lnSpc>
              </a:pPr>
              <a:r>
                <a:rPr lang="en-US" sz="3000" b="true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Bastion에서 Web Server에 접속</a:t>
              </a: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9471666" y="2953081"/>
            <a:ext cx="7995271" cy="16537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58" indent="-259079" lvl="1">
              <a:lnSpc>
                <a:spcPts val="3359"/>
              </a:lnSpc>
              <a:buFont typeface="Arial"/>
              <a:buChar char="•"/>
            </a:pPr>
            <a:r>
              <a:rPr lang="en-US" sz="2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putty로 Bastion의 Public IP에 ssh 접속</a:t>
            </a:r>
          </a:p>
          <a:p>
            <a:pPr algn="l" marL="518158" indent="-259079" lvl="1">
              <a:lnSpc>
                <a:spcPts val="3359"/>
              </a:lnSpc>
              <a:buFont typeface="Arial"/>
              <a:buChar char="•"/>
            </a:pPr>
            <a:r>
              <a:rPr lang="en-US" sz="2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cmd에서 Bastion으로 [Key.pem] 파일 전송</a:t>
            </a:r>
          </a:p>
          <a:p>
            <a:pPr algn="l" marL="518158" indent="-259079" lvl="1">
              <a:lnSpc>
                <a:spcPts val="3359"/>
              </a:lnSpc>
              <a:buFont typeface="Arial"/>
              <a:buChar char="•"/>
            </a:pPr>
            <a:r>
              <a:rPr lang="en-US" sz="2399" i="true">
                <a:solidFill>
                  <a:srgbClr val="000000"/>
                </a:solidFill>
                <a:latin typeface="Canva Sans Italics"/>
                <a:ea typeface="Canva Sans Italics"/>
                <a:cs typeface="Canva Sans Italics"/>
                <a:sym typeface="Canva Sans Italics"/>
              </a:rPr>
              <a:t>ssh -i [KEY.pem] ec2-user@[내부IP]</a:t>
            </a:r>
            <a:r>
              <a:rPr lang="en-US" sz="2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명령어 입력 후 Web Server 내부 IP에 접속</a:t>
            </a:r>
          </a:p>
        </p:txBody>
      </p:sp>
      <p:sp>
        <p:nvSpPr>
          <p:cNvPr name="Freeform 20" id="20"/>
          <p:cNvSpPr/>
          <p:nvPr/>
        </p:nvSpPr>
        <p:spPr>
          <a:xfrm flipH="false" flipV="false" rot="0">
            <a:off x="1269943" y="2991181"/>
            <a:ext cx="7533474" cy="6073863"/>
          </a:xfrm>
          <a:custGeom>
            <a:avLst/>
            <a:gdLst/>
            <a:ahLst/>
            <a:cxnLst/>
            <a:rect r="r" b="b" t="t" l="l"/>
            <a:pathLst>
              <a:path h="6073863" w="7533474">
                <a:moveTo>
                  <a:pt x="0" y="0"/>
                </a:moveTo>
                <a:lnTo>
                  <a:pt x="7533474" y="0"/>
                </a:lnTo>
                <a:lnTo>
                  <a:pt x="7533474" y="6073863"/>
                </a:lnTo>
                <a:lnTo>
                  <a:pt x="0" y="607386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21" id="21"/>
          <p:cNvGrpSpPr/>
          <p:nvPr/>
        </p:nvGrpSpPr>
        <p:grpSpPr>
          <a:xfrm rot="0">
            <a:off x="1626733" y="6608052"/>
            <a:ext cx="6226876" cy="301338"/>
            <a:chOff x="0" y="0"/>
            <a:chExt cx="1640000" cy="79365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640000" cy="79365"/>
            </a:xfrm>
            <a:custGeom>
              <a:avLst/>
              <a:gdLst/>
              <a:ahLst/>
              <a:cxnLst/>
              <a:rect r="r" b="b" t="t" l="l"/>
              <a:pathLst>
                <a:path h="79365" w="1640000">
                  <a:moveTo>
                    <a:pt x="0" y="0"/>
                  </a:moveTo>
                  <a:lnTo>
                    <a:pt x="1640000" y="0"/>
                  </a:lnTo>
                  <a:lnTo>
                    <a:pt x="1640000" y="79365"/>
                  </a:lnTo>
                  <a:lnTo>
                    <a:pt x="0" y="7936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C00000"/>
              </a:solidFill>
              <a:prstDash val="solid"/>
              <a:miter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0" y="-19050"/>
              <a:ext cx="1640000" cy="984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60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3580101" y="3892534"/>
            <a:ext cx="1253577" cy="337290"/>
            <a:chOff x="0" y="0"/>
            <a:chExt cx="330160" cy="88834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330160" cy="88834"/>
            </a:xfrm>
            <a:custGeom>
              <a:avLst/>
              <a:gdLst/>
              <a:ahLst/>
              <a:cxnLst/>
              <a:rect r="r" b="b" t="t" l="l"/>
              <a:pathLst>
                <a:path h="88834" w="330160">
                  <a:moveTo>
                    <a:pt x="0" y="0"/>
                  </a:moveTo>
                  <a:lnTo>
                    <a:pt x="330160" y="0"/>
                  </a:lnTo>
                  <a:lnTo>
                    <a:pt x="330160" y="88834"/>
                  </a:lnTo>
                  <a:lnTo>
                    <a:pt x="0" y="8883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C00000"/>
              </a:solidFill>
              <a:prstDash val="solid"/>
              <a:miter/>
            </a:ln>
          </p:spPr>
        </p:sp>
        <p:sp>
          <p:nvSpPr>
            <p:cNvPr name="TextBox 26" id="26"/>
            <p:cNvSpPr txBox="true"/>
            <p:nvPr/>
          </p:nvSpPr>
          <p:spPr>
            <a:xfrm>
              <a:off x="0" y="-19050"/>
              <a:ext cx="330160" cy="1078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60"/>
                </a:lnSpc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473527" y="431074"/>
            <a:ext cx="10212896" cy="943266"/>
            <a:chOff x="0" y="0"/>
            <a:chExt cx="13617194" cy="1257688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13617194" cy="1257688"/>
            </a:xfrm>
            <a:custGeom>
              <a:avLst/>
              <a:gdLst/>
              <a:ahLst/>
              <a:cxnLst/>
              <a:rect r="r" b="b" t="t" l="l"/>
              <a:pathLst>
                <a:path h="1257688" w="13617194">
                  <a:moveTo>
                    <a:pt x="0" y="0"/>
                  </a:moveTo>
                  <a:lnTo>
                    <a:pt x="13617194" y="0"/>
                  </a:lnTo>
                  <a:lnTo>
                    <a:pt x="13617194" y="1257688"/>
                  </a:lnTo>
                  <a:lnTo>
                    <a:pt x="0" y="125768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19050"/>
              <a:ext cx="13617194" cy="127673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5040"/>
                </a:lnSpc>
              </a:pPr>
              <a:r>
                <a:rPr lang="en-US" b="true" sz="4200" spc="-150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1. Day 1 아키텍처 상세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DAGn2SKJ1fE</dc:identifier>
  <dcterms:modified xsi:type="dcterms:W3CDTF">2011-08-01T06:04:30Z</dcterms:modified>
  <cp:revision>1</cp:revision>
  <dc:title>AI_01반_01조.pptx</dc:title>
</cp:coreProperties>
</file>